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935" r:id="rId1"/>
    <p:sldMasterId id="2147484635" r:id="rId2"/>
  </p:sldMasterIdLst>
  <p:notesMasterIdLst>
    <p:notesMasterId r:id="rId55"/>
  </p:notesMasterIdLst>
  <p:handoutMasterIdLst>
    <p:handoutMasterId r:id="rId56"/>
  </p:handoutMasterIdLst>
  <p:sldIdLst>
    <p:sldId id="257" r:id="rId3"/>
    <p:sldId id="258" r:id="rId4"/>
    <p:sldId id="342" r:id="rId5"/>
    <p:sldId id="290" r:id="rId6"/>
    <p:sldId id="259" r:id="rId7"/>
    <p:sldId id="391" r:id="rId8"/>
    <p:sldId id="330" r:id="rId9"/>
    <p:sldId id="381" r:id="rId10"/>
    <p:sldId id="331" r:id="rId11"/>
    <p:sldId id="382" r:id="rId12"/>
    <p:sldId id="383" r:id="rId13"/>
    <p:sldId id="384" r:id="rId14"/>
    <p:sldId id="379" r:id="rId15"/>
    <p:sldId id="380" r:id="rId16"/>
    <p:sldId id="371" r:id="rId17"/>
    <p:sldId id="322" r:id="rId18"/>
    <p:sldId id="311" r:id="rId19"/>
    <p:sldId id="385" r:id="rId20"/>
    <p:sldId id="308" r:id="rId21"/>
    <p:sldId id="309" r:id="rId22"/>
    <p:sldId id="387" r:id="rId23"/>
    <p:sldId id="356" r:id="rId24"/>
    <p:sldId id="292" r:id="rId25"/>
    <p:sldId id="363" r:id="rId26"/>
    <p:sldId id="319" r:id="rId27"/>
    <p:sldId id="324" r:id="rId28"/>
    <p:sldId id="378" r:id="rId29"/>
    <p:sldId id="284" r:id="rId30"/>
    <p:sldId id="268" r:id="rId31"/>
    <p:sldId id="293" r:id="rId32"/>
    <p:sldId id="294" r:id="rId33"/>
    <p:sldId id="271" r:id="rId34"/>
    <p:sldId id="272" r:id="rId35"/>
    <p:sldId id="265" r:id="rId36"/>
    <p:sldId id="358" r:id="rId37"/>
    <p:sldId id="348" r:id="rId38"/>
    <p:sldId id="390" r:id="rId39"/>
    <p:sldId id="388" r:id="rId40"/>
    <p:sldId id="326" r:id="rId41"/>
    <p:sldId id="296" r:id="rId42"/>
    <p:sldId id="359" r:id="rId43"/>
    <p:sldId id="360" r:id="rId44"/>
    <p:sldId id="376" r:id="rId45"/>
    <p:sldId id="361" r:id="rId46"/>
    <p:sldId id="369" r:id="rId47"/>
    <p:sldId id="365" r:id="rId48"/>
    <p:sldId id="364" r:id="rId49"/>
    <p:sldId id="370" r:id="rId50"/>
    <p:sldId id="367" r:id="rId51"/>
    <p:sldId id="368" r:id="rId52"/>
    <p:sldId id="282" r:id="rId53"/>
    <p:sldId id="389" r:id="rId54"/>
  </p:sldIdLst>
  <p:sldSz cx="12192000" cy="6858000"/>
  <p:notesSz cx="9926638" cy="67976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42EA"/>
    <a:srgbClr val="CCCCFF"/>
    <a:srgbClr val="CC99FF"/>
    <a:srgbClr val="9966FF"/>
    <a:srgbClr val="CCECFF"/>
    <a:srgbClr val="FFFFCC"/>
    <a:srgbClr val="0066FF"/>
    <a:srgbClr val="0000FF"/>
    <a:srgbClr val="FF99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Temen slo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Temni slog 1 – poudarek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emni slog 1 – poudarek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emni slog 1 – poudarek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emni slog 2 – poudarek 1/poudarek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rednji slog 3 – 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rednji slog 3 – 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rednji slog 3 – poudare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rednji slo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Temen slo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matski slog 1 – poudare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Svetel slog 2 – poudarek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rednji slog 1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ov_delovni_lis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ov_delovni_lis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ov_delovni_lis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ov_delovni_lis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ov_delovni_lis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'slide 14'!$A$19</c:f>
              <c:strCache>
                <c:ptCount val="1"/>
                <c:pt idx="0">
                  <c:v>OŠ ali manj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2012</c:v>
                </c:pt>
                <c:pt idx="1">
                  <c:v>dec. 2022</c:v>
                </c:pt>
              </c:strCache>
            </c:strRef>
          </c:cat>
          <c:val>
            <c:numRef>
              <c:f>'slide 14'!$B$19:$C$19</c:f>
              <c:numCache>
                <c:formatCode>#,##0</c:formatCode>
                <c:ptCount val="2"/>
                <c:pt idx="0">
                  <c:v>6463</c:v>
                </c:pt>
                <c:pt idx="1">
                  <c:v>3924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3-4449-A606-D92B62A5E701}"/>
            </c:ext>
          </c:extLst>
        </c:ser>
        <c:ser>
          <c:idx val="1"/>
          <c:order val="1"/>
          <c:tx>
            <c:strRef>
              <c:f>'slide 14'!$A$20</c:f>
              <c:strCache>
                <c:ptCount val="1"/>
                <c:pt idx="0">
                  <c:v>Nižja, srednja poklicna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2012</c:v>
                </c:pt>
                <c:pt idx="1">
                  <c:v>dec. 2022</c:v>
                </c:pt>
              </c:strCache>
            </c:strRef>
          </c:cat>
          <c:val>
            <c:numRef>
              <c:f>'slide 14'!$B$20:$C$20</c:f>
              <c:numCache>
                <c:formatCode>#,##0</c:formatCode>
                <c:ptCount val="2"/>
                <c:pt idx="0">
                  <c:v>5952</c:v>
                </c:pt>
                <c:pt idx="1">
                  <c:v>1949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83-4449-A606-D92B62A5E701}"/>
            </c:ext>
          </c:extLst>
        </c:ser>
        <c:ser>
          <c:idx val="2"/>
          <c:order val="2"/>
          <c:tx>
            <c:strRef>
              <c:f>'slide 14'!$A$21</c:f>
              <c:strCache>
                <c:ptCount val="1"/>
                <c:pt idx="0">
                  <c:v>Srednja strokovna, srednja splošna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2012</c:v>
                </c:pt>
                <c:pt idx="1">
                  <c:v>dec. 2022</c:v>
                </c:pt>
              </c:strCache>
            </c:strRef>
          </c:cat>
          <c:val>
            <c:numRef>
              <c:f>'slide 14'!$B$21:$C$21</c:f>
              <c:numCache>
                <c:formatCode>#,##0</c:formatCode>
                <c:ptCount val="2"/>
                <c:pt idx="0">
                  <c:v>10283</c:v>
                </c:pt>
                <c:pt idx="1">
                  <c:v>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83-4449-A606-D92B62A5E701}"/>
            </c:ext>
          </c:extLst>
        </c:ser>
        <c:ser>
          <c:idx val="3"/>
          <c:order val="3"/>
          <c:tx>
            <c:strRef>
              <c:f>'slide 14'!$A$22</c:f>
              <c:strCache>
                <c:ptCount val="1"/>
                <c:pt idx="0">
                  <c:v>Terciarna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2012</c:v>
                </c:pt>
                <c:pt idx="1">
                  <c:v>dec. 2022</c:v>
                </c:pt>
              </c:strCache>
            </c:strRef>
          </c:cat>
          <c:val>
            <c:numRef>
              <c:f>'slide 14'!$B$22:$C$22</c:f>
              <c:numCache>
                <c:formatCode>#,##0</c:formatCode>
                <c:ptCount val="2"/>
                <c:pt idx="0">
                  <c:v>5152</c:v>
                </c:pt>
                <c:pt idx="1">
                  <c:v>1548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83-4449-A606-D92B62A5E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6059304"/>
        <c:axId val="606056352"/>
      </c:barChart>
      <c:catAx>
        <c:axId val="606059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6352"/>
        <c:crosses val="autoZero"/>
        <c:auto val="1"/>
        <c:lblAlgn val="ctr"/>
        <c:lblOffset val="100"/>
        <c:noMultiLvlLbl val="0"/>
      </c:catAx>
      <c:valAx>
        <c:axId val="6060563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4666036491636E-3"/>
          <c:y val="0.83162105205957715"/>
          <c:w val="0.98727096884101639"/>
          <c:h val="0.153806535371104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395280235988199E-3"/>
          <c:y val="1.984126984126984E-2"/>
          <c:w val="0.98112094395280236"/>
          <c:h val="0.80583520809898768"/>
        </c:manualLayout>
      </c:layout>
      <c:lineChart>
        <c:grouping val="standard"/>
        <c:varyColors val="0"/>
        <c:ser>
          <c:idx val="0"/>
          <c:order val="0"/>
          <c:tx>
            <c:strRef>
              <c:f>'slide 4'!$G$3</c:f>
              <c:strCache>
                <c:ptCount val="1"/>
                <c:pt idx="0">
                  <c:v>15 do 24 let</c:v>
                </c:pt>
              </c:strCache>
            </c:strRef>
          </c:tx>
          <c:spPr>
            <a:ln w="28575" cap="rnd">
              <a:solidFill>
                <a:srgbClr val="339E3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6631268436578173E-2"/>
                  <c:y val="3.243063367079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01-4012-A0F3-F7ABE5E42323}"/>
                </c:ext>
              </c:extLst>
            </c:dLbl>
            <c:dLbl>
              <c:idx val="5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01-4012-A0F3-F7ABE5E42323}"/>
                </c:ext>
              </c:extLst>
            </c:dLbl>
            <c:dLbl>
              <c:idx val="6"/>
              <c:layout>
                <c:manualLayout>
                  <c:x val="-4.6631268436578256E-2"/>
                  <c:y val="2.8462379702537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01-4012-A0F3-F7ABE5E42323}"/>
                </c:ext>
              </c:extLst>
            </c:dLbl>
            <c:dLbl>
              <c:idx val="7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01-4012-A0F3-F7ABE5E42323}"/>
                </c:ext>
              </c:extLst>
            </c:dLbl>
            <c:dLbl>
              <c:idx val="8"/>
              <c:layout>
                <c:manualLayout>
                  <c:x val="-3.0294381343924929E-2"/>
                  <c:y val="3.6398887639044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01-4012-A0F3-F7ABE5E423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2014</c:v>
                </c:pt>
                <c:pt idx="1">
                  <c:v>dec. 2015</c:v>
                </c:pt>
                <c:pt idx="2">
                  <c:v>dec. 2016</c:v>
                </c:pt>
                <c:pt idx="3">
                  <c:v>dec. 2017</c:v>
                </c:pt>
                <c:pt idx="4">
                  <c:v>dec. 2018</c:v>
                </c:pt>
                <c:pt idx="5">
                  <c:v>dec. 2019</c:v>
                </c:pt>
                <c:pt idx="6">
                  <c:v>dec. 2020</c:v>
                </c:pt>
                <c:pt idx="7">
                  <c:v>dec. 2021</c:v>
                </c:pt>
                <c:pt idx="8">
                  <c:v>dec. 2022</c:v>
                </c:pt>
              </c:strCache>
            </c:strRef>
          </c:cat>
          <c:val>
            <c:numRef>
              <c:f>'slide 4'!$G$4:$G$12</c:f>
              <c:numCache>
                <c:formatCode>#,##0</c:formatCode>
                <c:ptCount val="9"/>
                <c:pt idx="0">
                  <c:v>11280</c:v>
                </c:pt>
                <c:pt idx="1">
                  <c:v>10354</c:v>
                </c:pt>
                <c:pt idx="2">
                  <c:v>8629</c:v>
                </c:pt>
                <c:pt idx="3">
                  <c:v>7097</c:v>
                </c:pt>
                <c:pt idx="4">
                  <c:v>6992</c:v>
                </c:pt>
                <c:pt idx="5">
                  <c:v>7012</c:v>
                </c:pt>
                <c:pt idx="6">
                  <c:v>8486</c:v>
                </c:pt>
                <c:pt idx="7">
                  <c:v>6162</c:v>
                </c:pt>
                <c:pt idx="8">
                  <c:v>5057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D01-4012-A0F3-F7ABE5E42323}"/>
            </c:ext>
          </c:extLst>
        </c:ser>
        <c:ser>
          <c:idx val="1"/>
          <c:order val="1"/>
          <c:tx>
            <c:strRef>
              <c:f>'slide 4'!$H$3</c:f>
              <c:strCache>
                <c:ptCount val="1"/>
                <c:pt idx="0">
                  <c:v>15 do 29 let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2014</c:v>
                </c:pt>
                <c:pt idx="1">
                  <c:v>dec. 2015</c:v>
                </c:pt>
                <c:pt idx="2">
                  <c:v>dec. 2016</c:v>
                </c:pt>
                <c:pt idx="3">
                  <c:v>dec. 2017</c:v>
                </c:pt>
                <c:pt idx="4">
                  <c:v>dec. 2018</c:v>
                </c:pt>
                <c:pt idx="5">
                  <c:v>dec. 2019</c:v>
                </c:pt>
                <c:pt idx="6">
                  <c:v>dec. 2020</c:v>
                </c:pt>
                <c:pt idx="7">
                  <c:v>dec. 2021</c:v>
                </c:pt>
                <c:pt idx="8">
                  <c:v>dec. 2022</c:v>
                </c:pt>
              </c:strCache>
            </c:strRef>
          </c:cat>
          <c:val>
            <c:numRef>
              <c:f>'slide 4'!$H$4:$H$12</c:f>
              <c:numCache>
                <c:formatCode>#,##0</c:formatCode>
                <c:ptCount val="9"/>
                <c:pt idx="0">
                  <c:v>30151</c:v>
                </c:pt>
                <c:pt idx="1">
                  <c:v>26938</c:v>
                </c:pt>
                <c:pt idx="2">
                  <c:v>21530</c:v>
                </c:pt>
                <c:pt idx="3">
                  <c:v>16968</c:v>
                </c:pt>
                <c:pt idx="4">
                  <c:v>15924</c:v>
                </c:pt>
                <c:pt idx="5">
                  <c:v>15169</c:v>
                </c:pt>
                <c:pt idx="6">
                  <c:v>18336</c:v>
                </c:pt>
                <c:pt idx="7">
                  <c:v>12749</c:v>
                </c:pt>
                <c:pt idx="8">
                  <c:v>10429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D01-4012-A0F3-F7ABE5E42323}"/>
            </c:ext>
          </c:extLst>
        </c:ser>
        <c:ser>
          <c:idx val="2"/>
          <c:order val="2"/>
          <c:tx>
            <c:strRef>
              <c:f>'slide 4'!$I$3</c:f>
              <c:strCache>
                <c:ptCount val="1"/>
                <c:pt idx="0">
                  <c:v>15 do 74 let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2014</c:v>
                </c:pt>
                <c:pt idx="1">
                  <c:v>dec. 2015</c:v>
                </c:pt>
                <c:pt idx="2">
                  <c:v>dec. 2016</c:v>
                </c:pt>
                <c:pt idx="3">
                  <c:v>dec. 2017</c:v>
                </c:pt>
                <c:pt idx="4">
                  <c:v>dec. 2018</c:v>
                </c:pt>
                <c:pt idx="5">
                  <c:v>dec. 2019</c:v>
                </c:pt>
                <c:pt idx="6">
                  <c:v>dec. 2020</c:v>
                </c:pt>
                <c:pt idx="7">
                  <c:v>dec. 2021</c:v>
                </c:pt>
                <c:pt idx="8">
                  <c:v>dec. 2022</c:v>
                </c:pt>
              </c:strCache>
            </c:strRef>
          </c:cat>
          <c:val>
            <c:numRef>
              <c:f>'slide 4'!$I$4:$I$12</c:f>
              <c:numCache>
                <c:formatCode>#,##0</c:formatCode>
                <c:ptCount val="9"/>
                <c:pt idx="0">
                  <c:v>119458</c:v>
                </c:pt>
                <c:pt idx="1">
                  <c:v>113076</c:v>
                </c:pt>
                <c:pt idx="2">
                  <c:v>99615</c:v>
                </c:pt>
                <c:pt idx="3">
                  <c:v>85060</c:v>
                </c:pt>
                <c:pt idx="4">
                  <c:v>78534</c:v>
                </c:pt>
                <c:pt idx="5">
                  <c:v>75292</c:v>
                </c:pt>
                <c:pt idx="6">
                  <c:v>87283</c:v>
                </c:pt>
                <c:pt idx="7">
                  <c:v>65969</c:v>
                </c:pt>
                <c:pt idx="8">
                  <c:v>53181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D01-4012-A0F3-F7ABE5E42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512208"/>
        <c:axId val="485507616"/>
      </c:lineChart>
      <c:catAx>
        <c:axId val="4855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07616"/>
        <c:crosses val="autoZero"/>
        <c:auto val="1"/>
        <c:lblAlgn val="ctr"/>
        <c:lblOffset val="100"/>
        <c:noMultiLvlLbl val="0"/>
      </c:catAx>
      <c:valAx>
        <c:axId val="485507616"/>
        <c:scaling>
          <c:orientation val="minMax"/>
          <c:max val="125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12208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333333333333332E-3"/>
          <c:y val="1.3888888888888888E-2"/>
          <c:w val="0.98333333333333328"/>
          <c:h val="0.8843518518518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6'!$B$11</c:f>
              <c:strCache>
                <c:ptCount val="1"/>
                <c:pt idx="0">
                  <c:v>EU - 27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6'!$C$10,'slide 6'!$E$10,'slide 6'!$G$10,'slide 6'!$I$10,'slide 6'!$K$10,'slide 6'!$M$10)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6'!$C$11,'slide 6'!$E$11,'slide 6'!$G$11,'slide 6'!$I$11,'slide 6'!$K$11,'slide 6'!$M$11)</c:f>
              <c:numCache>
                <c:formatCode>0.0</c:formatCode>
                <c:ptCount val="6"/>
                <c:pt idx="0">
                  <c:v>31.8</c:v>
                </c:pt>
                <c:pt idx="1">
                  <c:v>32.6</c:v>
                </c:pt>
                <c:pt idx="2">
                  <c:v>33.200000000000003</c:v>
                </c:pt>
                <c:pt idx="3">
                  <c:v>30.1</c:v>
                </c:pt>
                <c:pt idx="4">
                  <c:v>32.1</c:v>
                </c:pt>
                <c:pt idx="5">
                  <c:v>34.700000000000003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DD-420E-9E20-D8B91DD93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68"/>
        <c:axId val="490607528"/>
        <c:axId val="490608184"/>
      </c:barChart>
      <c:catAx>
        <c:axId val="49060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608184"/>
        <c:crosses val="autoZero"/>
        <c:auto val="1"/>
        <c:lblAlgn val="ctr"/>
        <c:lblOffset val="100"/>
        <c:noMultiLvlLbl val="0"/>
      </c:catAx>
      <c:valAx>
        <c:axId val="4906081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60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6'!$B$34</c:f>
              <c:strCache>
                <c:ptCount val="1"/>
                <c:pt idx="0">
                  <c:v>Slovenija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6'!$C$33,'slide 6'!$E$33,'slide 6'!$G$33,'slide 6'!$I$33,'slide 6'!$K$33,'slide 6'!$M$33)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6'!$C$34,'slide 6'!$E$34,'slide 6'!$G$34,'slide 6'!$I$34,'slide 6'!$K$34,'slide 6'!$M$34)</c:f>
              <c:numCache>
                <c:formatCode>0.0</c:formatCode>
                <c:ptCount val="6"/>
                <c:pt idx="0">
                  <c:v>34.4</c:v>
                </c:pt>
                <c:pt idx="1">
                  <c:v>37.1</c:v>
                </c:pt>
                <c:pt idx="2">
                  <c:v>33.799999999999997</c:v>
                </c:pt>
                <c:pt idx="3">
                  <c:v>23.3</c:v>
                </c:pt>
                <c:pt idx="4">
                  <c:v>27.1</c:v>
                </c:pt>
                <c:pt idx="5">
                  <c:v>29.9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CDE-44CF-A8E2-B37602EE2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3381128"/>
        <c:axId val="563381784"/>
      </c:barChart>
      <c:catAx>
        <c:axId val="56338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3381784"/>
        <c:crosses val="autoZero"/>
        <c:auto val="1"/>
        <c:lblAlgn val="ctr"/>
        <c:lblOffset val="100"/>
        <c:noMultiLvlLbl val="0"/>
      </c:catAx>
      <c:valAx>
        <c:axId val="5633817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3381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66-4492-A10C-CECE57D70024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66-4492-A10C-CECE57D70024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66-4492-A10C-CECE57D70024}"/>
              </c:ext>
            </c:extLst>
          </c:dPt>
          <c:dPt>
            <c:idx val="15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166-4492-A10C-CECE57D70024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166-4492-A10C-CECE57D70024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166-4492-A10C-CECE57D700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7'!$A$12:$A$39</c:f>
              <c:strCache>
                <c:ptCount val="28"/>
                <c:pt idx="0">
                  <c:v>NL</c:v>
                </c:pt>
                <c:pt idx="1">
                  <c:v>DK</c:v>
                </c:pt>
                <c:pt idx="2">
                  <c:v>MT</c:v>
                </c:pt>
                <c:pt idx="3">
                  <c:v>FI</c:v>
                </c:pt>
                <c:pt idx="4">
                  <c:v>AT</c:v>
                </c:pt>
                <c:pt idx="5">
                  <c:v>DE</c:v>
                </c:pt>
                <c:pt idx="6">
                  <c:v>IE</c:v>
                </c:pt>
                <c:pt idx="7">
                  <c:v>SE</c:v>
                </c:pt>
                <c:pt idx="8">
                  <c:v>EE</c:v>
                </c:pt>
                <c:pt idx="9">
                  <c:v>FR</c:v>
                </c:pt>
                <c:pt idx="10">
                  <c:v>EU27</c:v>
                </c:pt>
                <c:pt idx="11">
                  <c:v>CY</c:v>
                </c:pt>
                <c:pt idx="12">
                  <c:v>LV</c:v>
                </c:pt>
                <c:pt idx="13">
                  <c:v>LT</c:v>
                </c:pt>
                <c:pt idx="14">
                  <c:v>HR</c:v>
                </c:pt>
                <c:pt idx="15">
                  <c:v>SI</c:v>
                </c:pt>
                <c:pt idx="16">
                  <c:v>PL</c:v>
                </c:pt>
                <c:pt idx="17">
                  <c:v>LU</c:v>
                </c:pt>
                <c:pt idx="18">
                  <c:v>HU</c:v>
                </c:pt>
                <c:pt idx="19">
                  <c:v>CZ</c:v>
                </c:pt>
                <c:pt idx="20">
                  <c:v>BE</c:v>
                </c:pt>
                <c:pt idx="21">
                  <c:v>PT</c:v>
                </c:pt>
                <c:pt idx="22">
                  <c:v>ES</c:v>
                </c:pt>
                <c:pt idx="23">
                  <c:v>SK</c:v>
                </c:pt>
                <c:pt idx="24">
                  <c:v>IT</c:v>
                </c:pt>
                <c:pt idx="25">
                  <c:v>RO</c:v>
                </c:pt>
                <c:pt idx="26">
                  <c:v>BG</c:v>
                </c:pt>
                <c:pt idx="27">
                  <c:v>EL</c:v>
                </c:pt>
              </c:strCache>
            </c:strRef>
          </c:cat>
          <c:val>
            <c:numRef>
              <c:f>'slide 7'!$B$12:$B$39</c:f>
              <c:numCache>
                <c:formatCode>#,##0.##########</c:formatCode>
                <c:ptCount val="28"/>
                <c:pt idx="0" formatCode="#,##0.0">
                  <c:v>76</c:v>
                </c:pt>
                <c:pt idx="1">
                  <c:v>56.2</c:v>
                </c:pt>
                <c:pt idx="2">
                  <c:v>52.3</c:v>
                </c:pt>
                <c:pt idx="3">
                  <c:v>51.5</c:v>
                </c:pt>
                <c:pt idx="4">
                  <c:v>50.1</c:v>
                </c:pt>
                <c:pt idx="5">
                  <c:v>49.4</c:v>
                </c:pt>
                <c:pt idx="6">
                  <c:v>48.8</c:v>
                </c:pt>
                <c:pt idx="7">
                  <c:v>46.6</c:v>
                </c:pt>
                <c:pt idx="8">
                  <c:v>36.200000000000003</c:v>
                </c:pt>
                <c:pt idx="9">
                  <c:v>34.799999999999997</c:v>
                </c:pt>
                <c:pt idx="10">
                  <c:v>34.700000000000003</c:v>
                </c:pt>
                <c:pt idx="11">
                  <c:v>34.4</c:v>
                </c:pt>
                <c:pt idx="12">
                  <c:v>31.6</c:v>
                </c:pt>
                <c:pt idx="13">
                  <c:v>30.8</c:v>
                </c:pt>
                <c:pt idx="14">
                  <c:v>30.3</c:v>
                </c:pt>
                <c:pt idx="15">
                  <c:v>29.9</c:v>
                </c:pt>
                <c:pt idx="16">
                  <c:v>27.9</c:v>
                </c:pt>
                <c:pt idx="17">
                  <c:v>27.1</c:v>
                </c:pt>
                <c:pt idx="18">
                  <c:v>26.6</c:v>
                </c:pt>
                <c:pt idx="19">
                  <c:v>24.9</c:v>
                </c:pt>
                <c:pt idx="20">
                  <c:v>24.8</c:v>
                </c:pt>
                <c:pt idx="21">
                  <c:v>24.3</c:v>
                </c:pt>
                <c:pt idx="22">
                  <c:v>23.8</c:v>
                </c:pt>
                <c:pt idx="23">
                  <c:v>21.7</c:v>
                </c:pt>
                <c:pt idx="24">
                  <c:v>20.3</c:v>
                </c:pt>
                <c:pt idx="25">
                  <c:v>19.3</c:v>
                </c:pt>
                <c:pt idx="26">
                  <c:v>19.2</c:v>
                </c:pt>
                <c:pt idx="27">
                  <c:v>16.100000000000001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7'!#REF!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C-C166-4492-A10C-CECE57D70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90986032"/>
        <c:axId val="490985376"/>
      </c:barChart>
      <c:catAx>
        <c:axId val="49098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5376"/>
        <c:crosses val="autoZero"/>
        <c:auto val="1"/>
        <c:lblAlgn val="ctr"/>
        <c:lblOffset val="100"/>
        <c:noMultiLvlLbl val="0"/>
      </c:catAx>
      <c:valAx>
        <c:axId val="4909853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7297-2F37-452A-8D3F-2150E3BC3D3D}" type="datetimeFigureOut">
              <a:rPr lang="sl-SI" smtClean="0"/>
              <a:t>1. 02. 2023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8DAA8-03E1-4670-894D-6485905DD8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3257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299D6-7BDE-4A9A-9B58-FD7D6FEA3A9C}" type="datetimeFigureOut">
              <a:rPr lang="sl-SI" smtClean="0"/>
              <a:t>1. 02. 2023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2EE88-C2DF-40E3-8FF4-930A0225C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33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38CA7D2-B67C-425E-AED4-A5FD660B3434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2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BDD2E64-7F6E-4F67-A75C-B10856509C94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0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A558949-6140-4E8B-8474-3BC06FD2ED3B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764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altLang="sl-SI" sz="2000">
                <a:latin typeface="Arial" panose="020B0604020202020204" pitchFamily="34" charset="0"/>
                <a:ea typeface="Microsoft YaHei" panose="020B0503020204020204" pitchFamily="34" charset="-122"/>
              </a:rPr>
              <a:t>Tu malo povem o različnih programih – glej str. 2 v prilogi 1 – razpis.</a:t>
            </a:r>
          </a:p>
        </p:txBody>
      </p:sp>
    </p:spTree>
    <p:extLst>
      <p:ext uri="{BB962C8B-B14F-4D97-AF65-F5344CB8AC3E}">
        <p14:creationId xmlns:p14="http://schemas.microsoft.com/office/powerpoint/2010/main" val="365665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9989BED-C5B2-457C-AB04-9AF38422C02D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29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21168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altLang="sl-SI" sz="2400">
                <a:latin typeface="Arial" panose="020B0604020202020204" pitchFamily="34" charset="0"/>
                <a:ea typeface="Microsoft YaHei" panose="020B0503020204020204" pitchFamily="34" charset="-122"/>
              </a:rPr>
              <a:t>PRIJAVA na preizkuse do 27. 2. 2015 -  na posebnem obrazcu – spletna stran MIZŠ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sl-SI" altLang="sl-SI" sz="240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altLang="sl-SI" sz="2400">
                <a:latin typeface="Arial" panose="020B0604020202020204" pitchFamily="34" charset="0"/>
                <a:ea typeface="Microsoft YaHei" panose="020B0503020204020204" pitchFamily="34" charset="-122"/>
              </a:rPr>
              <a:t>Izdana potrdila do 27. 3. 2015!</a:t>
            </a:r>
          </a:p>
        </p:txBody>
      </p:sp>
    </p:spTree>
    <p:extLst>
      <p:ext uri="{BB962C8B-B14F-4D97-AF65-F5344CB8AC3E}">
        <p14:creationId xmlns:p14="http://schemas.microsoft.com/office/powerpoint/2010/main" val="417759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253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39775" indent="-2825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38238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93850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1050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082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654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26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798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D1C2E-1FD5-421A-A86F-FB5860F9E8D2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45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B4FAC68-CAA8-4658-AD42-BF8387B6F8E2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32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0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48131" name="Ograda opomb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48132" name="Ograda številke diapoz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F350CAD-D567-4245-8677-923CE320BDA8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34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51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/>
          </a:p>
        </p:txBody>
      </p:sp>
      <p:sp>
        <p:nvSpPr>
          <p:cNvPr id="3379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1387" indent="-28514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0596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96834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3072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09310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65548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1787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78025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24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3890A-5C24-43C2-AC72-0ED32D040AD3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24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1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/>
          </a:p>
        </p:txBody>
      </p:sp>
      <p:sp>
        <p:nvSpPr>
          <p:cNvPr id="3379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1387" indent="-28514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0596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96834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3072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09310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65548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1787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78025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24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3890A-5C24-43C2-AC72-0ED32D040AD3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24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56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4641852" y="2414588"/>
            <a:ext cx="3757083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9086851" y="5168900"/>
            <a:ext cx="2377016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8" y="1557338"/>
            <a:ext cx="11089217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8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8" y="6261107"/>
            <a:ext cx="3181351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367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4"/>
            <a:ext cx="2821516" cy="59102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4"/>
            <a:ext cx="8265584" cy="59102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30"/>
            <a:ext cx="5092700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7"/>
            <a:ext cx="5092700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39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90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1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3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1. 02. 2023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1. 02. 2023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1. 02. 2023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1. 02. 2023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5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1. 02. 2023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1. 02. 2023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1. 02. 2023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2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1. 02. 2023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1. 02. 2023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1. 02. 2023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1. 02. 2023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3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85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10651817" y="248135"/>
            <a:ext cx="2450843" cy="214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777879"/>
            <a:ext cx="742304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075" y="482887"/>
            <a:ext cx="9465589" cy="1079304"/>
          </a:xfrm>
        </p:spPr>
        <p:txBody>
          <a:bodyPr anchor="ctr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67" b="1"/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0078" y="2075381"/>
            <a:ext cx="9465591" cy="4315145"/>
          </a:xfrm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>
                <a:latin typeface="+mn-lt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475641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4233" y="3429000"/>
            <a:ext cx="12192000" cy="342900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Slika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1" y="404817"/>
            <a:ext cx="1919816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66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30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4233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2446867" y="1709743"/>
            <a:ext cx="8900584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8" name="Označba mesta besedila 2"/>
          <p:cNvSpPr>
            <a:spLocks noGrp="1"/>
          </p:cNvSpPr>
          <p:nvPr>
            <p:ph type="body" idx="1"/>
          </p:nvPr>
        </p:nvSpPr>
        <p:spPr>
          <a:xfrm>
            <a:off x="2446867" y="4589470"/>
            <a:ext cx="89005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6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9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B4143-5CC3-463C-8688-0BA4FA0261B3}" type="slidenum">
              <a:rPr lang="sl-SI" altLang="sl-S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63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5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0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8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5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2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  <a:endParaRPr lang="en-US"/>
          </a:p>
          <a:p>
            <a:pPr lvl="1"/>
            <a:r>
              <a:rPr lang="en-US"/>
              <a:t>Adaadasfsda msdlfgnskdlfn gkdlfgn jkadfh jkhdfjkgh jkdf ghjkdfhgjkdf hgjkdf hgjkdfshzg</a:t>
            </a:r>
            <a:endParaRPr lang="sl-SI"/>
          </a:p>
          <a:p>
            <a:pPr lvl="2"/>
            <a:r>
              <a:rPr lang="sl-SI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4"/>
            <a:ext cx="11290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7977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3" y="188913"/>
            <a:ext cx="28448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59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  <p:sldLayoutId id="2147484647" r:id="rId12"/>
    <p:sldLayoutId id="2147484051" r:id="rId13"/>
    <p:sldLayoutId id="2147484055" r:id="rId14"/>
    <p:sldLayoutId id="2147484061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v.si/teme/vpis-v-srednjo-solo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-naklo.si/" TargetMode="External"/><Relationship Id="rId7" Type="http://schemas.openxmlformats.org/officeDocument/2006/relationships/hyperlink" Target="http://www.ess.gov.s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mojaizbira.si/" TargetMode="External"/><Relationship Id="rId5" Type="http://schemas.openxmlformats.org/officeDocument/2006/relationships/hyperlink" Target="https://www.gov.si/teme/vpis-v-srednjo-solo/" TargetMode="External"/><Relationship Id="rId4" Type="http://schemas.openxmlformats.org/officeDocument/2006/relationships/hyperlink" Target="http://www.os-sostro.si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s.gov.si/trg_dela/poklicni-barometer" TargetMode="Externa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teja.stefancic@os-naklo.si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018903" y="1240971"/>
            <a:ext cx="10254343" cy="490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5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4000" b="1" dirty="0">
                <a:solidFill>
                  <a:srgbClr val="002060"/>
                </a:solidFill>
              </a:rPr>
              <a:t>VPIS V SREDNJE ŠOLE IN 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4000" b="1" dirty="0">
                <a:solidFill>
                  <a:srgbClr val="002060"/>
                </a:solidFill>
              </a:rPr>
              <a:t>GIMNAZIJE 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2903" dirty="0">
              <a:solidFill>
                <a:srgbClr val="00206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b="1" dirty="0">
                <a:solidFill>
                  <a:srgbClr val="002060"/>
                </a:solidFill>
              </a:rPr>
              <a:t>Predstavitev razpisa za vpis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b="1" dirty="0">
                <a:solidFill>
                  <a:srgbClr val="002060"/>
                </a:solidFill>
              </a:rPr>
              <a:t>in postopka vpisa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b="1" dirty="0">
                <a:solidFill>
                  <a:srgbClr val="002060"/>
                </a:solidFill>
              </a:rPr>
              <a:t>za šolsko leto </a:t>
            </a:r>
            <a:r>
              <a:rPr lang="sl-SI" altLang="sl-SI" sz="2400" b="1" dirty="0" smtClean="0">
                <a:solidFill>
                  <a:srgbClr val="002060"/>
                </a:solidFill>
              </a:rPr>
              <a:t>2023/2024</a:t>
            </a:r>
            <a:endParaRPr lang="sl-SI" altLang="sl-SI" sz="2400" b="1" dirty="0">
              <a:solidFill>
                <a:srgbClr val="00206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3629" dirty="0">
              <a:solidFill>
                <a:srgbClr val="00CC33"/>
              </a:solidFill>
            </a:endParaRPr>
          </a:p>
          <a:p>
            <a:pPr algn="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100" dirty="0">
                <a:solidFill>
                  <a:srgbClr val="000000"/>
                </a:solidFill>
              </a:rPr>
              <a:t>Teja Štefančič,</a:t>
            </a:r>
          </a:p>
          <a:p>
            <a:pPr algn="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100" dirty="0" smtClean="0">
                <a:solidFill>
                  <a:srgbClr val="000000"/>
                </a:solidFill>
              </a:rPr>
              <a:t>31. 1. 2023</a:t>
            </a:r>
            <a:endParaRPr lang="sl-SI" altLang="sl-SI" sz="2100" dirty="0">
              <a:solidFill>
                <a:srgbClr val="0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672" y="875348"/>
            <a:ext cx="36195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33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Najmanjkrat</a:t>
            </a:r>
            <a:r>
              <a:rPr lang="sl-SI" dirty="0">
                <a:solidFill>
                  <a:srgbClr val="002060"/>
                </a:solidFill>
              </a:rPr>
              <a:t> izbrani programi v nižjem in srednjem poklicnem izobraževanju</a:t>
            </a:r>
          </a:p>
        </p:txBody>
      </p:sp>
      <p:graphicFrame>
        <p:nvGraphicFramePr>
          <p:cNvPr id="5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208831"/>
              </p:ext>
            </p:extLst>
          </p:nvPr>
        </p:nvGraphicFramePr>
        <p:xfrm>
          <a:off x="3552484" y="2162221"/>
          <a:ext cx="4484076" cy="3377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Klepar-krovec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Metalurg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Pek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Strojnik strojnih inštalacij</a:t>
                      </a: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Tapetnik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Obdelovalec lesa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Pomočnik v biotehniki in oskrbi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Pomočnik v tehnoloških procesih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Preoblikovalec tekstilij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79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Največkrat</a:t>
            </a:r>
            <a:r>
              <a:rPr lang="sl-SI" dirty="0">
                <a:solidFill>
                  <a:srgbClr val="002060"/>
                </a:solidFill>
              </a:rPr>
              <a:t> izbrani programi v srednjem strokovnem izobraževanju</a:t>
            </a:r>
          </a:p>
        </p:txBody>
      </p:sp>
      <p:graphicFrame>
        <p:nvGraphicFramePr>
          <p:cNvPr id="4" name="Ograda vsebin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874977"/>
              </p:ext>
            </p:extLst>
          </p:nvPr>
        </p:nvGraphicFramePr>
        <p:xfrm>
          <a:off x="3940537" y="2133972"/>
          <a:ext cx="3609794" cy="3953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9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3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Tehnik računalništva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Predšolska vzgoja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Strojni tehnik 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Ekonomski tehnik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Kozmetični tehnik       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Elektrotehnik </a:t>
                      </a: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Medijski tehnik 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Tehnik zdravstvene nege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Tehnik oblikovanja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Veterinarski tehnik                                                                         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428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>
                <a:solidFill>
                  <a:srgbClr val="002060"/>
                </a:solidFill>
              </a:rPr>
              <a:t>NAMERE: </a:t>
            </a:r>
            <a:r>
              <a:rPr lang="sl-SI" u="sng">
                <a:solidFill>
                  <a:srgbClr val="002060"/>
                </a:solidFill>
              </a:rPr>
              <a:t>Najmanjkrat</a:t>
            </a:r>
            <a:r>
              <a:rPr lang="sl-SI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izbrani programi v srednjem strokovnem izobraževanju</a:t>
            </a:r>
          </a:p>
        </p:txBody>
      </p:sp>
      <p:graphicFrame>
        <p:nvGraphicFramePr>
          <p:cNvPr id="5" name="Ograd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865651"/>
              </p:ext>
            </p:extLst>
          </p:nvPr>
        </p:nvGraphicFramePr>
        <p:xfrm>
          <a:off x="3548698" y="2120909"/>
          <a:ext cx="4391025" cy="1970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Okoljevarstveni tehnik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Ustvarjalec modnih oblačil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241768942"/>
                  </a:ext>
                </a:extLst>
              </a:tr>
              <a:tr h="409740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Geodetski tehnik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Hortikulturni tehnik 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Plovbni tehnik</a:t>
                      </a:r>
                    </a:p>
                  </a:txBody>
                  <a:tcPr marL="9524" marR="9524" marT="952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20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 noGrp="1"/>
          </p:cNvSpPr>
          <p:nvPr>
            <p:ph type="title"/>
          </p:nvPr>
        </p:nvSpPr>
        <p:spPr>
          <a:xfrm>
            <a:off x="101381" y="667257"/>
            <a:ext cx="2824699" cy="336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altLang="sl-SI" dirty="0">
                <a:solidFill>
                  <a:srgbClr val="002060"/>
                </a:solidFill>
              </a:rPr>
              <a:t>razpis za vpis </a:t>
            </a:r>
            <a:r>
              <a:rPr lang="sl-SI" altLang="sl-SI" dirty="0" smtClean="0">
                <a:solidFill>
                  <a:srgbClr val="002060"/>
                </a:solidFill>
              </a:rPr>
              <a:t>2023/2024</a:t>
            </a:r>
            <a:r>
              <a:rPr lang="sl-SI" altLang="sl-SI" dirty="0">
                <a:solidFill>
                  <a:srgbClr val="0070C0"/>
                </a:solidFill>
              </a:rPr>
              <a:t/>
            </a:r>
            <a:br>
              <a:rPr lang="sl-SI" altLang="sl-SI" dirty="0">
                <a:solidFill>
                  <a:srgbClr val="0070C0"/>
                </a:solidFill>
              </a:rPr>
            </a:br>
            <a:r>
              <a:rPr lang="sl-SI" altLang="sl-SI" dirty="0">
                <a:solidFill>
                  <a:srgbClr val="0070C0"/>
                </a:solidFill>
              </a:rPr>
              <a:t/>
            </a:r>
            <a:br>
              <a:rPr lang="sl-SI" altLang="sl-SI" dirty="0">
                <a:solidFill>
                  <a:srgbClr val="0070C0"/>
                </a:solidFill>
              </a:rPr>
            </a:br>
            <a:r>
              <a:rPr lang="sl-SI" altLang="sl-SI" dirty="0">
                <a:solidFill>
                  <a:srgbClr val="0070C0"/>
                </a:solidFill>
              </a:rPr>
              <a:t/>
            </a:r>
            <a:br>
              <a:rPr lang="sl-SI" altLang="sl-SI" dirty="0">
                <a:solidFill>
                  <a:srgbClr val="0070C0"/>
                </a:solidFill>
              </a:rPr>
            </a:br>
            <a:r>
              <a:rPr lang="sl-SI" altLang="sl-SI" dirty="0"/>
              <a:t/>
            </a:r>
            <a:br>
              <a:rPr lang="sl-SI" altLang="sl-SI" dirty="0"/>
            </a:br>
            <a:r>
              <a:rPr lang="sl-SI" altLang="sl-SI" sz="2000" b="1" cap="none" dirty="0">
                <a:latin typeface="+mn-lt"/>
              </a:rPr>
              <a:t>Objavljen na spletni strani ministrstva</a:t>
            </a:r>
            <a:endParaRPr lang="sl-SI" altLang="sl-SI" sz="2000" b="1" cap="none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881846" y="343174"/>
            <a:ext cx="695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  <a:hlinkClick r:id="rId2"/>
              </a:rPr>
              <a:t>https://www.gov.si/teme/vpis-v-srednjo-solo</a:t>
            </a:r>
            <a:endParaRPr lang="sl-SI" sz="2800" dirty="0">
              <a:solidFill>
                <a:srgbClr val="00206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23679" t="11385" r="4840" b="10193"/>
          <a:stretch/>
        </p:blipFill>
        <p:spPr>
          <a:xfrm>
            <a:off x="3086376" y="1066800"/>
            <a:ext cx="8953226" cy="55253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199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3019" t="15280" r="4803" b="26926"/>
          <a:stretch/>
        </p:blipFill>
        <p:spPr>
          <a:xfrm>
            <a:off x="186267" y="868064"/>
            <a:ext cx="11853334" cy="53387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lipsa 2"/>
          <p:cNvSpPr/>
          <p:nvPr/>
        </p:nvSpPr>
        <p:spPr>
          <a:xfrm>
            <a:off x="0" y="3081866"/>
            <a:ext cx="8678333" cy="661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6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205587" y="-88645"/>
            <a:ext cx="1903167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91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r>
              <a:rPr kumimoji="0" lang="sl-SI" altLang="sl-SI" sz="1200" b="1" i="0" u="none" strike="noStrike" cap="none" normalizeH="0" baseline="0" bmk="_Toc34307333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OSREDNJESLOVENSKA REGIJA</a:t>
            </a:r>
            <a:endParaRPr kumimoji="0" lang="sl-SI" altLang="sl-SI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355601" y="287864"/>
            <a:ext cx="2247899" cy="1168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>
                <a:solidFill>
                  <a:srgbClr val="002060"/>
                </a:solidFill>
              </a:rPr>
              <a:t>IZ RAZPISA –  </a:t>
            </a:r>
          </a:p>
          <a:p>
            <a:r>
              <a:rPr lang="sl-SI" altLang="sl-SI" dirty="0">
                <a:solidFill>
                  <a:srgbClr val="002060"/>
                </a:solidFill>
              </a:rPr>
              <a:t>primer: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3268" t="26497" r="23623" b="6340"/>
          <a:stretch/>
        </p:blipFill>
        <p:spPr>
          <a:xfrm>
            <a:off x="2603500" y="101600"/>
            <a:ext cx="9390791" cy="668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0385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574157"/>
              </p:ext>
            </p:extLst>
          </p:nvPr>
        </p:nvGraphicFramePr>
        <p:xfrm>
          <a:off x="4096294" y="270811"/>
          <a:ext cx="7785100" cy="6434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2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19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Biotehniški center Naklo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Gospodar na podeželju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265517258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Pek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Slaščičar</a:t>
                      </a:r>
                      <a:r>
                        <a:rPr lang="sl-SI" sz="1400" b="1" u="none" strike="noStrike" baseline="0" dirty="0">
                          <a:effectLst/>
                        </a:rPr>
                        <a:t>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Cvetličar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252436654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Vrtnar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55648253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Mesar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Mehanik kmetijskih in delovnih strojev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85474121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Srednja gostinska in </a:t>
                      </a:r>
                    </a:p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turistična šola Radovljica 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Gastronomske</a:t>
                      </a:r>
                      <a:r>
                        <a:rPr lang="sl-SI" sz="1400" b="1" u="none" strike="noStrike" baseline="0" dirty="0">
                          <a:effectLst/>
                        </a:rPr>
                        <a:t> in hotelirske storitve </a:t>
                      </a:r>
                      <a:endParaRPr lang="sl-SI" sz="1400" b="1" u="none" strike="noStrike" baseline="0" dirty="0" smtClean="0">
                        <a:effectLst/>
                      </a:endParaRPr>
                    </a:p>
                    <a:p>
                      <a:pPr algn="l" fontAlgn="b"/>
                      <a:r>
                        <a:rPr lang="sl-SI" sz="1400" b="1" u="none" strike="noStrike" baseline="0" dirty="0" smtClean="0">
                          <a:effectLst/>
                        </a:rPr>
                        <a:t>(</a:t>
                      </a:r>
                      <a:r>
                        <a:rPr lang="sl-SI" sz="1400" b="1" u="none" strike="noStrike" baseline="0" dirty="0">
                          <a:effectLst/>
                        </a:rPr>
                        <a:t>kuhar – natakar)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37013675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Srednja šola Jesenice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dirty="0" err="1">
                          <a:effectLst/>
                        </a:rPr>
                        <a:t>Mehatronik</a:t>
                      </a:r>
                      <a:r>
                        <a:rPr lang="sl-SI" sz="1400" b="1" u="none" strike="noStrike" dirty="0">
                          <a:effectLst/>
                        </a:rPr>
                        <a:t> operater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91578601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Šolski center Kranj,</a:t>
                      </a:r>
                      <a:r>
                        <a:rPr lang="sl-SI" sz="1400" u="none" strike="noStrike" baseline="0" dirty="0">
                          <a:effectLst/>
                        </a:rPr>
                        <a:t> Srednja tehniška šola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Računalnikar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5216811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Elektrikar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5664430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Mehatronik</a:t>
                      </a: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operater</a:t>
                      </a:r>
                      <a:r>
                        <a:rPr lang="sl-SI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4276709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Srednja ekonomska, storitvena in gradbena šola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Trgovec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5939152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Pečar - polagalec keramičnih oblog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8003886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Zidar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0404084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Izvajalec </a:t>
                      </a: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suhomontažne</a:t>
                      </a: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gradnje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8205490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Tesar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0772159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Slikopleskar – črkoslikar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8672827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Administrator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4600136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Frizer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7619444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Šolski center Škofja Loka</a:t>
                      </a:r>
                      <a:r>
                        <a:rPr lang="sl-SI" sz="1400" u="none" strike="noStrike" dirty="0">
                          <a:effectLst/>
                        </a:rPr>
                        <a:t>, Srednja šola za strojništvo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Oblikovalec kovin – orodjar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84497817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Strojni mehanik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9085994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Inštalater strojnih inštalacij</a:t>
                      </a:r>
                      <a:r>
                        <a:rPr lang="sl-SI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(vajeništvo – novo!)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68164547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Avtoserviser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71201046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Avtokaroserist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42157977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Šolski center Škofja Loka, Srednja šola za lesarstvo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Mizar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23417306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Tapetnik</a:t>
                      </a:r>
                      <a:r>
                        <a:rPr lang="sl-SI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(vajeništvo – novo!)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Naslov 1"/>
          <p:cNvSpPr txBox="1">
            <a:spLocks/>
          </p:cNvSpPr>
          <p:nvPr/>
        </p:nvSpPr>
        <p:spPr>
          <a:xfrm>
            <a:off x="406405" y="133222"/>
            <a:ext cx="3301995" cy="2749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>
                <a:solidFill>
                  <a:srgbClr val="002060"/>
                </a:solidFill>
              </a:rPr>
              <a:t>SREDNJE POKLICNO </a:t>
            </a:r>
          </a:p>
          <a:p>
            <a:r>
              <a:rPr lang="sl-SI" altLang="sl-SI" dirty="0">
                <a:solidFill>
                  <a:srgbClr val="002060"/>
                </a:solidFill>
              </a:rPr>
              <a:t>IZOBRAŽEVANJE </a:t>
            </a:r>
          </a:p>
          <a:p>
            <a:r>
              <a:rPr lang="sl-SI" altLang="sl-SI" dirty="0">
                <a:solidFill>
                  <a:srgbClr val="002060"/>
                </a:solidFill>
              </a:rPr>
              <a:t>(3-LETNO) </a:t>
            </a:r>
          </a:p>
          <a:p>
            <a:r>
              <a:rPr lang="sl-SI" altLang="sl-SI" dirty="0">
                <a:solidFill>
                  <a:srgbClr val="002060"/>
                </a:solidFill>
              </a:rPr>
              <a:t>V GORENJSKI REGIJI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06405" y="3155005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rgbClr val="FF0000"/>
                </a:solidFill>
              </a:rPr>
              <a:t>* programi se bodo izvajali tudi v vajeniški obliki</a:t>
            </a:r>
          </a:p>
        </p:txBody>
      </p:sp>
    </p:spTree>
    <p:extLst>
      <p:ext uri="{BB962C8B-B14F-4D97-AF65-F5344CB8AC3E}">
        <p14:creationId xmlns:p14="http://schemas.microsoft.com/office/powerpoint/2010/main" val="301638001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519247" y="-326570"/>
            <a:ext cx="11550833" cy="245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>
                <a:solidFill>
                  <a:srgbClr val="002060"/>
                </a:solidFill>
              </a:rPr>
              <a:t>SREDNJE STROKOVNO IZOBRAŽEVANJE (4-LETNO) V GORENJSKI REGIJI </a:t>
            </a:r>
          </a:p>
        </p:txBody>
      </p:sp>
      <p:graphicFrame>
        <p:nvGraphicFramePr>
          <p:cNvPr id="6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110317"/>
              </p:ext>
            </p:extLst>
          </p:nvPr>
        </p:nvGraphicFramePr>
        <p:xfrm>
          <a:off x="1031966" y="1463097"/>
          <a:ext cx="10144034" cy="4944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3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2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Biotehniški center Naklo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Hortikulturni tehnik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265517258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Kmetijsko-podjetniški tehnik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Živilsko prehranski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Naravovarstveni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436654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Ekonomska gimnazija in</a:t>
                      </a:r>
                      <a:r>
                        <a:rPr lang="sl-SI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srednja šola Radovljica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6482539"/>
                  </a:ext>
                </a:extLst>
              </a:tr>
              <a:tr h="25804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Medijski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Srednja gostinska in turistična šola Radovljica 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Gastronomija in turizem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37013675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Kozmetični tehnik</a:t>
                      </a:r>
                      <a:endParaRPr lang="sl-SI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702002970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Srednja šola Jesenice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Strojni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5786013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Zdravstvena nega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6668450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Predšolska vzgoja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1560395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Šolski center Kranj,</a:t>
                      </a:r>
                      <a:r>
                        <a:rPr lang="sl-SI" sz="1400" u="none" strike="noStrike" baseline="0" dirty="0">
                          <a:effectLst/>
                        </a:rPr>
                        <a:t> Srednja tehniška šola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2168111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Tehnik računalništva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5664430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Tehnik </a:t>
                      </a: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mehatronike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2767093"/>
                  </a:ext>
                </a:extLst>
              </a:tr>
              <a:tr h="274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dirty="0" smtClean="0">
                          <a:effectLst/>
                        </a:rPr>
                        <a:t>Šolski center Kranj, </a:t>
                      </a:r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Srednja </a:t>
                      </a:r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ekonomska, storitvena in gradbena šola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Gradbeni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9391528"/>
                  </a:ext>
                </a:extLst>
              </a:tr>
              <a:tr h="274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038869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Šolski center Škofja Loka</a:t>
                      </a:r>
                      <a:r>
                        <a:rPr lang="sl-SI" sz="1400" u="none" strike="noStrike" dirty="0">
                          <a:effectLst/>
                        </a:rPr>
                        <a:t>, Srednja šola za strojništvo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Strojni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4497817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Šolski center Škofja Loka, Srednja šola za lesarstvo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Lesarski</a:t>
                      </a:r>
                      <a:r>
                        <a:rPr lang="sl-SI" sz="14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tehnik</a:t>
                      </a:r>
                      <a:endParaRPr lang="sl-SI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341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67206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641167" y="261257"/>
            <a:ext cx="11550833" cy="245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>
                <a:solidFill>
                  <a:srgbClr val="002060"/>
                </a:solidFill>
              </a:rPr>
              <a:t>SPLOŠNO SREDNJE IZOBRAŽEVANJE (GIMNAZIJE) V GORENJSKI REGIJI</a:t>
            </a:r>
          </a:p>
        </p:txBody>
      </p:sp>
      <p:graphicFrame>
        <p:nvGraphicFramePr>
          <p:cNvPr id="6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109671"/>
              </p:ext>
            </p:extLst>
          </p:nvPr>
        </p:nvGraphicFramePr>
        <p:xfrm>
          <a:off x="992779" y="2207679"/>
          <a:ext cx="10144034" cy="3197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3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Biotehniški center Naklo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Tehniška </a:t>
                      </a: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 </a:t>
                      </a:r>
                      <a:r>
                        <a:rPr lang="sl-SI" sz="1400" b="1" i="1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(modul biotehnologija)</a:t>
                      </a:r>
                      <a:endParaRPr lang="sl-SI" sz="1400" b="1" i="1" u="none" strike="noStrike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265517258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Ekonomska gimnazija in</a:t>
                      </a:r>
                      <a:r>
                        <a:rPr lang="sl-SI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srednja šola Radovljica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6482539"/>
                  </a:ext>
                </a:extLst>
              </a:tr>
              <a:tr h="18156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</a:t>
                      </a:r>
                      <a:r>
                        <a:rPr lang="sl-SI" sz="1400" u="none" strike="noStrike" baseline="0" dirty="0">
                          <a:effectLst/>
                        </a:rPr>
                        <a:t> Franceta Prešerna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gimnazija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70136758"/>
                  </a:ext>
                </a:extLst>
              </a:tr>
              <a:tr h="259120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gimnazija (š)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8945390"/>
                  </a:ext>
                </a:extLst>
              </a:tr>
              <a:tr h="271363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41413214"/>
                  </a:ext>
                </a:extLst>
              </a:tr>
              <a:tr h="244417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 (š)</a:t>
                      </a:r>
                      <a:endParaRPr lang="sl-SI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194203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 Jesenice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5786013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 (š)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791687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 Kranj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6668450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 Škofja Loka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1560395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Klasična 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4284384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Šolski center Kranj,</a:t>
                      </a:r>
                      <a:r>
                        <a:rPr lang="sl-SI" sz="1400" u="none" strike="noStrike" baseline="0" dirty="0">
                          <a:effectLst/>
                        </a:rPr>
                        <a:t> Strokovna gimnazija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Tehniška 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2168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47527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98935" y="2496051"/>
            <a:ext cx="4226560" cy="29943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2000" b="1" dirty="0"/>
              <a:t>Metalurg</a:t>
            </a:r>
            <a:r>
              <a:rPr lang="sl-SI" sz="2000" dirty="0"/>
              <a:t>: Ravne na Koroškem</a:t>
            </a:r>
          </a:p>
          <a:p>
            <a:pPr>
              <a:defRPr/>
            </a:pPr>
            <a:r>
              <a:rPr lang="sl-SI" sz="2000" b="1" dirty="0"/>
              <a:t>Gozdar</a:t>
            </a:r>
            <a:r>
              <a:rPr lang="sl-SI" sz="2000" dirty="0"/>
              <a:t>: Postojna, MB</a:t>
            </a:r>
          </a:p>
          <a:p>
            <a:pPr>
              <a:defRPr/>
            </a:pPr>
            <a:r>
              <a:rPr lang="sl-SI" sz="2000" b="1" dirty="0"/>
              <a:t>Dimnikar:</a:t>
            </a:r>
            <a:r>
              <a:rPr lang="sl-SI" sz="2000" dirty="0"/>
              <a:t> MB</a:t>
            </a:r>
          </a:p>
          <a:p>
            <a:pPr>
              <a:defRPr/>
            </a:pPr>
            <a:r>
              <a:rPr lang="sl-SI" sz="2000" b="1" dirty="0" err="1"/>
              <a:t>Geostrojnik</a:t>
            </a:r>
            <a:r>
              <a:rPr lang="sl-SI" sz="2000" b="1" dirty="0"/>
              <a:t> rudar</a:t>
            </a:r>
            <a:r>
              <a:rPr lang="sl-SI" sz="2000" dirty="0"/>
              <a:t>: Velenje</a:t>
            </a:r>
          </a:p>
          <a:p>
            <a:pPr>
              <a:defRPr/>
            </a:pPr>
            <a:r>
              <a:rPr lang="sl-SI" sz="2000" b="1" dirty="0"/>
              <a:t>Izdelovalec kovinskih konstrukcij:</a:t>
            </a:r>
            <a:r>
              <a:rPr lang="sl-SI" sz="2000" dirty="0"/>
              <a:t> Ptuj</a:t>
            </a:r>
          </a:p>
          <a:p>
            <a:pPr>
              <a:defRPr/>
            </a:pPr>
            <a:r>
              <a:rPr lang="sl-SI" sz="2000" b="1" dirty="0"/>
              <a:t>Steklar</a:t>
            </a:r>
            <a:r>
              <a:rPr lang="sl-SI" sz="2000" dirty="0"/>
              <a:t>: Rogaška Slatina</a:t>
            </a:r>
          </a:p>
          <a:p>
            <a:pPr>
              <a:defRPr/>
            </a:pPr>
            <a:endParaRPr lang="sl-SI" sz="2400" dirty="0"/>
          </a:p>
          <a:p>
            <a:pPr marL="0" indent="0">
              <a:buNone/>
              <a:defRPr/>
            </a:pPr>
            <a:endParaRPr lang="sl-SI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71505" y="413294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Poklici, za katere se je možno šolati samo v drugih regijah, 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3-letno izobraževanje: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00612" y="2021812"/>
            <a:ext cx="5434873" cy="428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/>
              <a:t>LJ: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Upravljalec težke gradbene mehanizacije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Kamnosek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Izdelovalec oblačil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Papirničar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Klepar – krovec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Bolničar - negovalec</a:t>
            </a:r>
          </a:p>
          <a:p>
            <a:pPr>
              <a:defRPr/>
            </a:pPr>
            <a:endParaRPr lang="sl-SI" sz="1900" dirty="0"/>
          </a:p>
          <a:p>
            <a:pPr>
              <a:defRPr/>
            </a:pP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419534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959103" y="338785"/>
            <a:ext cx="3781331" cy="1144921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>
                <a:solidFill>
                  <a:srgbClr val="002060"/>
                </a:solidFill>
              </a:rPr>
              <a:t>Kje Najti informacije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325665" y="1225866"/>
            <a:ext cx="5956663" cy="4482601"/>
          </a:xfrm>
        </p:spPr>
        <p:txBody>
          <a:bodyPr>
            <a:noAutofit/>
          </a:bodyPr>
          <a:lstStyle/>
          <a:p>
            <a:pPr marL="97932" indent="0" eaLnBrk="1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/>
          </a:p>
          <a:p>
            <a:pPr marL="383682" indent="-285750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/>
              <a:t>Spletna stran OŠ Naklo:</a:t>
            </a:r>
            <a:endParaRPr lang="sl-SI" altLang="sl-SI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solidFill>
                  <a:srgbClr val="002060"/>
                </a:solidFill>
                <a:cs typeface="Arial" panose="020B0604020202020204" pitchFamily="34" charset="0"/>
                <a:hlinkClick r:id="rId3"/>
              </a:rPr>
              <a:t>http://www.os-naklo.si </a:t>
            </a:r>
            <a:r>
              <a:rPr lang="sl-SI" altLang="sl-SI" sz="1800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sl-SI" altLang="sl-SI" sz="1400" dirty="0"/>
              <a:t>Za starše </a:t>
            </a:r>
            <a:r>
              <a:rPr lang="sl-SI" altLang="sl-SI" sz="1400" dirty="0">
                <a:sym typeface="Wingdings" panose="05000000000000000000" pitchFamily="2" charset="2"/>
              </a:rPr>
              <a:t> S</a:t>
            </a:r>
            <a:r>
              <a:rPr lang="sl-SI" altLang="sl-SI" sz="1400" dirty="0"/>
              <a:t>vetovalna služba </a:t>
            </a:r>
            <a:r>
              <a:rPr lang="sl-SI" altLang="sl-SI" sz="1400" dirty="0">
                <a:sym typeface="Wingdings" panose="05000000000000000000" pitchFamily="2" charset="2"/>
              </a:rPr>
              <a:t> Svetovalni kotiček)</a:t>
            </a:r>
            <a:endParaRPr lang="sl-SI" altLang="sl-SI" sz="1400" b="0" dirty="0">
              <a:solidFill>
                <a:srgbClr val="002060"/>
              </a:solidFill>
              <a:cs typeface="Arial" panose="020B0604020202020204" pitchFamily="34" charset="0"/>
              <a:hlinkClick r:id="rId4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pomembni datumi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</a:t>
            </a:r>
            <a:r>
              <a:rPr lang="sl-SI" altLang="sl-SI" b="0" dirty="0" smtClean="0">
                <a:cs typeface="Arial" panose="020B0604020202020204" pitchFamily="34" charset="0"/>
              </a:rPr>
              <a:t>predstavitev </a:t>
            </a:r>
            <a:r>
              <a:rPr lang="sl-SI" altLang="sl-SI" b="0" dirty="0">
                <a:cs typeface="Arial" panose="020B0604020202020204" pitchFamily="34" charset="0"/>
              </a:rPr>
              <a:t>z roditeljskega sestanka</a:t>
            </a:r>
            <a:endParaRPr lang="sl-SI" altLang="sl-SI" b="0" dirty="0">
              <a:cs typeface="Arial" panose="020B0604020202020204" pitchFamily="34" charset="0"/>
              <a:hlinkClick r:id="rId4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>
              <a:solidFill>
                <a:srgbClr val="FF0000"/>
              </a:solidFill>
              <a:cs typeface="Arial" panose="020B0604020202020204" pitchFamily="34" charset="0"/>
              <a:hlinkClick r:id="rId4"/>
            </a:endParaRPr>
          </a:p>
          <a:p>
            <a:pPr marL="383682" indent="-285750" eaLnBrk="1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/>
              <a:t>Spletna stran Ministrstva za izobraževanje, znanost in šport (</a:t>
            </a:r>
            <a:r>
              <a:rPr lang="sl-SI" altLang="sl-SI" sz="1800" dirty="0">
                <a:sym typeface="Wingdings" panose="05000000000000000000" pitchFamily="2" charset="2"/>
              </a:rPr>
              <a:t> Vpis v srednje šole)</a:t>
            </a:r>
            <a:r>
              <a:rPr lang="sl-SI" altLang="sl-SI" sz="1800" dirty="0"/>
              <a:t>:</a:t>
            </a:r>
            <a:endParaRPr lang="sl-SI" altLang="sl-SI" sz="1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sz="1800" dirty="0">
                <a:hlinkClick r:id="rId5"/>
              </a:rPr>
              <a:t>https://www.gov.si/teme/vpis-v-srednjo-solo/</a:t>
            </a:r>
            <a:endParaRPr lang="sl-SI" sz="1800" dirty="0"/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rokovnik, pogoji za vpis, kriteriji ob omejitvi vpisa, arhiv 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omejitev vpisa …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91333" y="1225865"/>
            <a:ext cx="5345991" cy="5187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/>
          </a:p>
          <a:p>
            <a:pPr marL="383682" indent="-285750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/>
              <a:t>Spletna stran Moja izbira:</a:t>
            </a:r>
            <a:endParaRPr lang="sl-SI" altLang="sl-SI" sz="1800" dirty="0">
              <a:hlinkClick r:id="rId4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hlinkClick r:id="rId6"/>
              </a:rPr>
              <a:t>http://www.mojaizbira.si/</a:t>
            </a:r>
            <a:endParaRPr lang="sl-SI" altLang="sl-SI" sz="1800" dirty="0">
              <a:hlinkClick r:id="rId4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opisi programov in poklicev; </a:t>
            </a:r>
            <a:r>
              <a:rPr lang="sl-SI" altLang="sl-SI" b="0" dirty="0" smtClean="0">
                <a:cs typeface="Arial" panose="020B0604020202020204" pitchFamily="34" charset="0"/>
              </a:rPr>
              <a:t>vprašalnik Kam </a:t>
            </a:r>
            <a:r>
              <a:rPr lang="sl-SI" altLang="sl-SI" b="0" dirty="0">
                <a:cs typeface="Arial" panose="020B0604020202020204" pitchFamily="34" charset="0"/>
              </a:rPr>
              <a:t>in kako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b="0" dirty="0"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b="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800" dirty="0"/>
              <a:t>Spletna stran Zavoda RS za zaposlovanje:</a:t>
            </a:r>
          </a:p>
          <a:p>
            <a:pPr marL="97200" lvl="1">
              <a:spcBef>
                <a:spcPts val="800"/>
              </a:spcBef>
              <a:buNone/>
              <a:defRPr/>
            </a:pPr>
            <a:r>
              <a:rPr lang="sl-SI" altLang="sl-SI" sz="1800" b="1" dirty="0">
                <a:hlinkClick r:id="rId7"/>
              </a:rPr>
              <a:t>www.ess.gov.si</a:t>
            </a:r>
            <a:endParaRPr lang="sl-SI" altLang="sl-SI" sz="1800" b="1" dirty="0"/>
          </a:p>
          <a:p>
            <a:pPr marL="97200" lvl="1" indent="0">
              <a:spcBef>
                <a:spcPts val="800"/>
              </a:spcBef>
              <a:buNone/>
              <a:defRPr/>
            </a:pPr>
            <a:r>
              <a:rPr lang="sl-SI" altLang="sl-SI" dirty="0">
                <a:cs typeface="Arial" panose="020B0604020202020204" pitchFamily="34" charset="0"/>
              </a:rPr>
              <a:t>- Karierno središče (informacije, svetovanje, pripomočki)</a:t>
            </a:r>
          </a:p>
          <a:p>
            <a:pPr marL="97200" lvl="1" indent="0">
              <a:spcBef>
                <a:spcPts val="800"/>
              </a:spcBef>
              <a:buNone/>
              <a:defRPr/>
            </a:pPr>
            <a:r>
              <a:rPr lang="sl-SI" altLang="sl-SI" dirty="0">
                <a:cs typeface="Arial" panose="020B0604020202020204" pitchFamily="34" charset="0"/>
              </a:rPr>
              <a:t>- opisi poklicev</a:t>
            </a:r>
            <a:endParaRPr lang="sl-SI" altLang="sl-SI" b="0" dirty="0"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06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42587" y="3790406"/>
            <a:ext cx="5947954" cy="3733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sz="2000" b="1" dirty="0"/>
              <a:t>Tehnik optik</a:t>
            </a:r>
            <a:r>
              <a:rPr lang="sl-SI" sz="2000" dirty="0"/>
              <a:t>: Rogaška Slatina</a:t>
            </a:r>
          </a:p>
          <a:p>
            <a:pPr>
              <a:defRPr/>
            </a:pPr>
            <a:r>
              <a:rPr lang="sl-SI" sz="2000" b="1" dirty="0"/>
              <a:t>Tehnik steklarstva</a:t>
            </a:r>
            <a:r>
              <a:rPr lang="sl-SI" sz="2000" dirty="0"/>
              <a:t>: Rogaška Slatina</a:t>
            </a:r>
          </a:p>
          <a:p>
            <a:pPr>
              <a:defRPr/>
            </a:pPr>
            <a:r>
              <a:rPr lang="sl-SI" sz="2000" b="1" dirty="0"/>
              <a:t>Gozdarski tehnik</a:t>
            </a:r>
            <a:r>
              <a:rPr lang="sl-SI" sz="2000" dirty="0"/>
              <a:t>: Postojna, MB</a:t>
            </a:r>
          </a:p>
          <a:p>
            <a:pPr>
              <a:defRPr/>
            </a:pPr>
            <a:r>
              <a:rPr lang="sl-SI" sz="2000" b="1" dirty="0"/>
              <a:t>Plovbni tehnik</a:t>
            </a:r>
            <a:r>
              <a:rPr lang="sl-SI" sz="2000" dirty="0"/>
              <a:t>: Piran</a:t>
            </a:r>
          </a:p>
          <a:p>
            <a:pPr>
              <a:defRPr/>
            </a:pPr>
            <a:r>
              <a:rPr lang="sl-SI" sz="2000" b="1" dirty="0"/>
              <a:t>Ladijski strojni tehnik</a:t>
            </a:r>
            <a:r>
              <a:rPr lang="sl-SI" sz="2000" dirty="0"/>
              <a:t>: Piran</a:t>
            </a:r>
          </a:p>
          <a:p>
            <a:pPr>
              <a:defRPr/>
            </a:pPr>
            <a:r>
              <a:rPr lang="sl-SI" sz="2000" b="1" dirty="0"/>
              <a:t>Geotehnik</a:t>
            </a:r>
            <a:r>
              <a:rPr lang="sl-SI" sz="2000" dirty="0"/>
              <a:t>: Velenje</a:t>
            </a:r>
          </a:p>
          <a:p>
            <a:pPr>
              <a:defRPr/>
            </a:pPr>
            <a:r>
              <a:rPr lang="sl-SI" sz="2000" b="1" dirty="0"/>
              <a:t>Metalurški tehnik</a:t>
            </a:r>
            <a:r>
              <a:rPr lang="sl-SI" sz="2000" dirty="0"/>
              <a:t>: Ravne na Koroškem, MB</a:t>
            </a:r>
          </a:p>
          <a:p>
            <a:pPr>
              <a:defRPr/>
            </a:pPr>
            <a:endParaRPr lang="sl-SI" sz="19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20704" y="0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Poklici, za katere se je možno šolati samo v drugih regijah, 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4-letno izobraževanje: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52864" y="1180710"/>
            <a:ext cx="5108302" cy="4919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/>
              <a:t>LJ: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Veterinarski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Geodetski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Logistični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Ustvarjalec modnih oblačil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Farmacevtski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Tehnik laboratorijske biomedicine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Zobotehnik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Tehnik oblikovanja: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	Grafični oblikovalec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	Modni oblikovalec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	Oblikovalec uporabnih predmetov</a:t>
            </a: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6542587" y="1180710"/>
            <a:ext cx="4668519" cy="2514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/>
              <a:t>LJ: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Fotografski tehnik</a:t>
            </a:r>
          </a:p>
          <a:p>
            <a:pPr>
              <a:buFontTx/>
              <a:buChar char="-"/>
              <a:defRPr/>
            </a:pPr>
            <a:r>
              <a:rPr lang="sl-SI" sz="2000" dirty="0" err="1"/>
              <a:t>Aranžerski</a:t>
            </a:r>
            <a:r>
              <a:rPr lang="sl-SI" sz="2000" dirty="0"/>
              <a:t>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Kemijski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Tehnik varovanja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Tehnik elektronskih komunikacij</a:t>
            </a:r>
          </a:p>
          <a:p>
            <a:pPr>
              <a:defRPr/>
            </a:pPr>
            <a:endParaRPr lang="sl-SI" sz="1900" dirty="0"/>
          </a:p>
          <a:p>
            <a:pPr>
              <a:defRPr/>
            </a:pP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3670741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339512" y="489427"/>
            <a:ext cx="6560821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GIMNAZIJE – SMERI, po katerih se je možno šolati samo v drugih regijah 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56428" y="2035858"/>
            <a:ext cx="5012265" cy="36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1900" dirty="0"/>
              <a:t>LJ:</a:t>
            </a:r>
          </a:p>
          <a:p>
            <a:pPr>
              <a:defRPr/>
            </a:pPr>
            <a:r>
              <a:rPr lang="sl-SI" sz="2000" dirty="0"/>
              <a:t>Umetniška gimnazija </a:t>
            </a:r>
            <a:endParaRPr lang="sl-SI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sl-SI" sz="2000" dirty="0"/>
              <a:t>-    Glasbena smer (moduli: Glasbeni stavek</a:t>
            </a:r>
            <a:r>
              <a:rPr lang="sl-SI" sz="1900" dirty="0"/>
              <a:t>, </a:t>
            </a:r>
            <a:r>
              <a:rPr lang="sl-SI" sz="2000" dirty="0"/>
              <a:t>Petje – instrument, Jazz - zabavna glasba)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Plesna smer (modul: Balet, Sodobni ples) 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Likovna smer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Smer gledališče in </a:t>
            </a:r>
            <a:r>
              <a:rPr lang="sl-SI" sz="2000" dirty="0" smtClean="0"/>
              <a:t>film</a:t>
            </a:r>
          </a:p>
        </p:txBody>
      </p:sp>
      <p:sp>
        <p:nvSpPr>
          <p:cNvPr id="7" name="Pravokotnik 6"/>
          <p:cNvSpPr/>
          <p:nvPr/>
        </p:nvSpPr>
        <p:spPr>
          <a:xfrm>
            <a:off x="507152" y="365549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 </a:t>
            </a: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7107235" y="1923411"/>
            <a:ext cx="4709190" cy="4178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sl-SI" sz="2000" dirty="0" smtClean="0">
                <a:solidFill>
                  <a:srgbClr val="002060"/>
                </a:solidFill>
              </a:rPr>
              <a:t>ZASEBNE GIMNAZIJE (šolnina!):</a:t>
            </a:r>
          </a:p>
          <a:p>
            <a:pPr marL="0" indent="0">
              <a:defRPr/>
            </a:pPr>
            <a:r>
              <a:rPr lang="sl-SI" sz="1900" dirty="0" smtClean="0"/>
              <a:t>- ERUDIO </a:t>
            </a:r>
            <a:r>
              <a:rPr lang="sl-SI" sz="1900" dirty="0"/>
              <a:t>zasebna </a:t>
            </a:r>
            <a:r>
              <a:rPr lang="sl-SI" sz="1900" dirty="0" smtClean="0"/>
              <a:t>gimnazija, program gimnazije</a:t>
            </a:r>
          </a:p>
          <a:p>
            <a:pPr marL="0" indent="0">
              <a:defRPr/>
            </a:pPr>
            <a:r>
              <a:rPr lang="sl-SI" sz="1900" dirty="0" smtClean="0"/>
              <a:t>- Škofijska </a:t>
            </a:r>
            <a:r>
              <a:rPr lang="sl-SI" sz="1900" dirty="0"/>
              <a:t>gimnazija Vipava, program </a:t>
            </a:r>
            <a:r>
              <a:rPr lang="sl-SI" sz="1900" dirty="0" smtClean="0"/>
              <a:t>gimnazije</a:t>
            </a:r>
          </a:p>
          <a:p>
            <a:pPr marL="0" indent="0">
              <a:defRPr/>
            </a:pPr>
            <a:r>
              <a:rPr lang="sl-SI" sz="1900" dirty="0" smtClean="0"/>
              <a:t>- </a:t>
            </a:r>
            <a:r>
              <a:rPr lang="sl-SI" sz="1900" dirty="0" err="1" smtClean="0"/>
              <a:t>Waldorfska</a:t>
            </a:r>
            <a:r>
              <a:rPr lang="sl-SI" sz="1900" dirty="0" smtClean="0"/>
              <a:t> </a:t>
            </a:r>
            <a:r>
              <a:rPr lang="sl-SI" sz="1900" dirty="0"/>
              <a:t>šola Ljubljana, program </a:t>
            </a:r>
            <a:r>
              <a:rPr lang="sl-SI" sz="1900" dirty="0" err="1" smtClean="0"/>
              <a:t>waldorfske</a:t>
            </a:r>
            <a:r>
              <a:rPr lang="sl-SI" sz="1900" dirty="0" smtClean="0"/>
              <a:t> gimnazije</a:t>
            </a:r>
          </a:p>
          <a:p>
            <a:pPr marL="0" indent="0">
              <a:defRPr/>
            </a:pPr>
            <a:r>
              <a:rPr lang="sl-SI" sz="1900" dirty="0" smtClean="0"/>
              <a:t>- Zavod </a:t>
            </a:r>
            <a:r>
              <a:rPr lang="sl-SI" sz="1900" dirty="0"/>
              <a:t>Antona </a:t>
            </a:r>
            <a:r>
              <a:rPr lang="sl-SI" sz="1900" dirty="0" smtClean="0"/>
              <a:t>Martina Slomška, Škofijska </a:t>
            </a:r>
            <a:r>
              <a:rPr lang="sl-SI" sz="1900" dirty="0"/>
              <a:t>gimnazija </a:t>
            </a:r>
            <a:r>
              <a:rPr lang="sl-SI" sz="1900" dirty="0" smtClean="0"/>
              <a:t>Antona Martina </a:t>
            </a:r>
            <a:r>
              <a:rPr lang="sl-SI" sz="1900" dirty="0" smtClean="0"/>
              <a:t>Slomška (MB)</a:t>
            </a:r>
            <a:endParaRPr lang="sl-SI" sz="1900" dirty="0" smtClean="0"/>
          </a:p>
          <a:p>
            <a:pPr marL="0" indent="0">
              <a:defRPr/>
            </a:pPr>
            <a:r>
              <a:rPr lang="sl-SI" sz="1900" dirty="0" smtClean="0"/>
              <a:t>- Zavod </a:t>
            </a:r>
            <a:r>
              <a:rPr lang="sl-SI" sz="1900" dirty="0"/>
              <a:t>sv. Frančiška </a:t>
            </a:r>
            <a:r>
              <a:rPr lang="sl-SI" sz="1900" dirty="0" smtClean="0"/>
              <a:t>Saleškega, Gimnazija Želimlje</a:t>
            </a:r>
          </a:p>
          <a:p>
            <a:pPr marL="0" indent="0">
              <a:defRPr/>
            </a:pPr>
            <a:r>
              <a:rPr lang="sl-SI" sz="1900" dirty="0" smtClean="0"/>
              <a:t>- Zavod </a:t>
            </a:r>
            <a:r>
              <a:rPr lang="sl-SI" sz="1900" dirty="0"/>
              <a:t>sv. </a:t>
            </a:r>
            <a:r>
              <a:rPr lang="sl-SI" sz="1900" dirty="0" smtClean="0"/>
              <a:t>Stanislava, Škofijska </a:t>
            </a:r>
            <a:r>
              <a:rPr lang="sl-SI" sz="1900" dirty="0"/>
              <a:t>klasična </a:t>
            </a:r>
            <a:r>
              <a:rPr lang="sl-SI" sz="1900" dirty="0" smtClean="0"/>
              <a:t>gimnazija (LJ)</a:t>
            </a:r>
            <a:endParaRPr lang="sl-SI" sz="1900" dirty="0" smtClean="0"/>
          </a:p>
          <a:p>
            <a:pPr marL="0" indent="0">
              <a:defRPr/>
            </a:pPr>
            <a:endParaRPr lang="sl-SI" sz="1900" dirty="0"/>
          </a:p>
          <a:p>
            <a:pPr marL="0" indent="0">
              <a:defRPr/>
            </a:pPr>
            <a:endParaRPr lang="sl-SI" sz="1900" dirty="0"/>
          </a:p>
          <a:p>
            <a:pPr marL="0" indent="0">
              <a:defRPr/>
            </a:pPr>
            <a:endParaRPr lang="sl-SI" sz="1900" dirty="0"/>
          </a:p>
          <a:p>
            <a:pPr marL="0" indent="0">
              <a:defRPr/>
            </a:pP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408940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4352" y="1562100"/>
            <a:ext cx="11252199" cy="4876800"/>
          </a:xfrm>
        </p:spPr>
        <p:txBody>
          <a:bodyPr>
            <a:normAutofit lnSpcReduction="10000"/>
          </a:bodyPr>
          <a:lstStyle/>
          <a:p>
            <a:pPr lvl="1">
              <a:buClr>
                <a:schemeClr val="bg2"/>
              </a:buClr>
            </a:pPr>
            <a:r>
              <a:rPr lang="sl-SI" sz="2200" dirty="0"/>
              <a:t>Šolska in vajeniška oblika - </a:t>
            </a:r>
            <a:r>
              <a:rPr lang="sl-SI" sz="2200" b="1" dirty="0"/>
              <a:t>obe obliki enakovredni </a:t>
            </a:r>
          </a:p>
          <a:p>
            <a:pPr marL="0" lvl="1" indent="0">
              <a:buClr>
                <a:schemeClr val="bg2"/>
              </a:buClr>
              <a:buNone/>
            </a:pPr>
            <a:r>
              <a:rPr lang="sl-SI" sz="2200" b="1" dirty="0"/>
              <a:t>  </a:t>
            </a:r>
            <a:r>
              <a:rPr lang="sl-SI" sz="2200" dirty="0"/>
              <a:t>(enaka izobrazba, enake možnosti za nadaljevanje),</a:t>
            </a:r>
          </a:p>
          <a:p>
            <a:pPr marL="0" lvl="1" indent="0">
              <a:buClr>
                <a:schemeClr val="bg2"/>
              </a:buClr>
              <a:buNone/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b="1" dirty="0"/>
              <a:t>polovica programa </a:t>
            </a:r>
            <a:r>
              <a:rPr lang="sl-SI" sz="2200" dirty="0"/>
              <a:t>se</a:t>
            </a:r>
            <a:r>
              <a:rPr lang="sl-SI" sz="2200" b="1" dirty="0"/>
              <a:t> </a:t>
            </a:r>
            <a:r>
              <a:rPr lang="sl-SI" sz="2200" dirty="0"/>
              <a:t>izvede kot praktično usposabljanje </a:t>
            </a:r>
            <a:r>
              <a:rPr lang="sl-SI" sz="2200" b="1" dirty="0"/>
              <a:t>pri delodajalcu </a:t>
            </a:r>
            <a:r>
              <a:rPr lang="sl-SI" sz="2200" dirty="0"/>
              <a:t>(okvirno 56 tednov v treh letih; </a:t>
            </a:r>
            <a:r>
              <a:rPr lang="sl-SI" sz="1800" dirty="0">
                <a:solidFill>
                  <a:schemeClr val="bg1">
                    <a:lumMod val="50000"/>
                  </a:schemeClr>
                </a:solidFill>
              </a:rPr>
              <a:t>v šolski obliki 24 tednov</a:t>
            </a:r>
            <a:r>
              <a:rPr lang="sl-SI" sz="2200" dirty="0"/>
              <a:t>),</a:t>
            </a:r>
          </a:p>
          <a:p>
            <a:pPr lvl="1">
              <a:buClr>
                <a:schemeClr val="bg2"/>
              </a:buClr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dirty="0"/>
              <a:t>prednost vajeniške oblike</a:t>
            </a:r>
            <a:r>
              <a:rPr lang="sl-SI" sz="2200" b="1" dirty="0"/>
              <a:t>: zgodnejši stik z delodajalcem</a:t>
            </a:r>
            <a:r>
              <a:rPr lang="sl-SI" sz="2200" dirty="0"/>
              <a:t>, več praktičnih izkušenj, večja možnost za zaposlitev,</a:t>
            </a:r>
          </a:p>
          <a:p>
            <a:pPr lvl="1">
              <a:buClr>
                <a:schemeClr val="bg2"/>
              </a:buClr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dirty="0"/>
              <a:t>vajeniška nagrada (250 EUR v 1. letu, 300 EUR v 2. letu in 400 evrov v 3. letu mesečno),</a:t>
            </a:r>
          </a:p>
          <a:p>
            <a:pPr lvl="1">
              <a:buClr>
                <a:schemeClr val="bg2"/>
              </a:buClr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dirty="0"/>
              <a:t>v primeru omejitve vpisa na program: kandidati z vajeniško pogodbo imajo prednost, saj so </a:t>
            </a:r>
            <a:r>
              <a:rPr lang="sl-SI" sz="2200" b="1" dirty="0"/>
              <a:t>izvzeti iz izbirnega postopka, </a:t>
            </a:r>
            <a:r>
              <a:rPr lang="sl-SI" sz="2200" dirty="0"/>
              <a:t>če dostavijo vajeniško pogodbo </a:t>
            </a:r>
            <a:r>
              <a:rPr lang="sl-SI" sz="2200" b="1" dirty="0"/>
              <a:t>do začetka izbirnega postopka (16. </a:t>
            </a:r>
            <a:r>
              <a:rPr lang="en-US" sz="2200" b="1" dirty="0" err="1"/>
              <a:t>junij</a:t>
            </a:r>
            <a:r>
              <a:rPr lang="sl-SI" sz="2200" b="1" dirty="0"/>
              <a:t>) - </a:t>
            </a:r>
            <a:r>
              <a:rPr lang="sl-SI" sz="2200" dirty="0"/>
              <a:t>so avtomatsko sprejeti.</a:t>
            </a:r>
            <a:endParaRPr lang="sl-SI" dirty="0"/>
          </a:p>
          <a:p>
            <a:pPr lvl="1">
              <a:buClr>
                <a:srgbClr val="002060"/>
              </a:buClr>
            </a:pPr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14352" y="532130"/>
            <a:ext cx="11163295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sl-SI" sz="2800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VAJENIŠKA OBLIKA IZOBRAŽEVANJA (3-letni programi)</a:t>
            </a:r>
          </a:p>
        </p:txBody>
      </p:sp>
    </p:spTree>
    <p:extLst>
      <p:ext uri="{BB962C8B-B14F-4D97-AF65-F5344CB8AC3E}">
        <p14:creationId xmlns:p14="http://schemas.microsoft.com/office/powerpoint/2010/main" val="383893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8500" y="1143000"/>
            <a:ext cx="11074400" cy="438150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sl-SI" sz="2200" b="1" dirty="0"/>
              <a:t>Kandidati izpolnijo enako prijavnico, </a:t>
            </a:r>
            <a:r>
              <a:rPr lang="sl-SI" sz="2200" dirty="0"/>
              <a:t>dodajo</a:t>
            </a:r>
            <a:r>
              <a:rPr lang="sl-SI" sz="2200" b="1" dirty="0"/>
              <a:t> pripis pri navedbi programa: </a:t>
            </a:r>
          </a:p>
          <a:p>
            <a:pPr marL="0" lvl="1" indent="0">
              <a:buNone/>
              <a:defRPr/>
            </a:pPr>
            <a:r>
              <a:rPr lang="sl-SI" sz="2200" dirty="0"/>
              <a:t>   npr. KAMNOSEK – VAJENIŠKA OBLIKA,</a:t>
            </a:r>
          </a:p>
          <a:p>
            <a:pPr marL="800100" lvl="1" indent="-342900">
              <a:defRPr/>
            </a:pPr>
            <a:endParaRPr lang="sl-SI" sz="2200" i="1" dirty="0"/>
          </a:p>
          <a:p>
            <a:pPr lvl="1">
              <a:defRPr/>
            </a:pPr>
            <a:r>
              <a:rPr lang="sl-SI" sz="2200" dirty="0"/>
              <a:t>prijavni in vpisni postopek </a:t>
            </a:r>
            <a:r>
              <a:rPr lang="sl-SI" sz="2200" b="1" dirty="0"/>
              <a:t>povsem enaka </a:t>
            </a:r>
          </a:p>
          <a:p>
            <a:pPr marL="0" lvl="1" indent="0">
              <a:buNone/>
              <a:defRPr/>
            </a:pPr>
            <a:r>
              <a:rPr lang="sl-SI" sz="2200" b="1" dirty="0"/>
              <a:t>  </a:t>
            </a:r>
            <a:r>
              <a:rPr lang="sl-SI" sz="2200" dirty="0"/>
              <a:t>(roki, določeni z rokovnikom, veljajo za vse kandidate),</a:t>
            </a:r>
          </a:p>
          <a:p>
            <a:pPr marL="800100" lvl="1" indent="-342900">
              <a:defRPr/>
            </a:pPr>
            <a:endParaRPr lang="sl-SI" sz="2200" i="1" dirty="0"/>
          </a:p>
          <a:p>
            <a:pPr lvl="1">
              <a:defRPr/>
            </a:pPr>
            <a:r>
              <a:rPr lang="sl-SI" sz="2200" b="1" dirty="0"/>
              <a:t>seznam vajeniških </a:t>
            </a:r>
            <a:r>
              <a:rPr lang="sl-SI" sz="2200" b="1" dirty="0" smtClean="0"/>
              <a:t>(učnih) mest </a:t>
            </a:r>
            <a:r>
              <a:rPr lang="sl-SI" sz="2200" b="1" dirty="0"/>
              <a:t>pri delodajalcih </a:t>
            </a:r>
            <a:r>
              <a:rPr lang="sl-SI" sz="2200" dirty="0"/>
              <a:t>- na spletni strani ministrstva oz. </a:t>
            </a:r>
            <a:r>
              <a:rPr lang="sl-SI" sz="2200" dirty="0" smtClean="0"/>
              <a:t>Gospodarske, Trgovinske in </a:t>
            </a:r>
            <a:r>
              <a:rPr lang="sl-SI" sz="2200" dirty="0"/>
              <a:t>Obrtno-podjetniške zbornice Slovenije</a:t>
            </a:r>
            <a:endParaRPr lang="sl-SI" sz="2200" b="1" dirty="0">
              <a:solidFill>
                <a:srgbClr val="0070C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1968" t="35555" r="27683" b="41804"/>
          <a:stretch/>
        </p:blipFill>
        <p:spPr>
          <a:xfrm>
            <a:off x="1376833" y="4405262"/>
            <a:ext cx="7593773" cy="19207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689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1123405" y="1556792"/>
            <a:ext cx="10472849" cy="4494873"/>
          </a:xfrm>
        </p:spPr>
        <p:txBody>
          <a:bodyPr>
            <a:normAutofit/>
          </a:bodyPr>
          <a:lstStyle/>
          <a:p>
            <a:r>
              <a:rPr lang="sl-SI" sz="2000" dirty="0"/>
              <a:t>ELEKTRIKAR: Šolski center Kranj, Srednja tehniška šola</a:t>
            </a:r>
          </a:p>
          <a:p>
            <a:r>
              <a:rPr lang="sl-SI" sz="2000" dirty="0"/>
              <a:t>MEHATRONIK OPERATER: Šolski center Kranj, Srednja tehniška </a:t>
            </a:r>
            <a:r>
              <a:rPr lang="sl-SI" sz="2000" dirty="0" smtClean="0"/>
              <a:t>šola</a:t>
            </a:r>
          </a:p>
          <a:p>
            <a:r>
              <a:rPr lang="sl-SI" sz="2000" dirty="0" smtClean="0"/>
              <a:t>ZIDAR</a:t>
            </a:r>
            <a:r>
              <a:rPr lang="sl-SI" sz="2000" dirty="0"/>
              <a:t>: </a:t>
            </a:r>
            <a:r>
              <a:rPr lang="sv-SE" sz="2000" dirty="0"/>
              <a:t>Srednja ekonomska, storitvena in gradbena šola</a:t>
            </a:r>
          </a:p>
          <a:p>
            <a:r>
              <a:rPr lang="sl-SI" sz="2000" dirty="0"/>
              <a:t>SLIKOPLESKAR – ČRKOSLIKAR: </a:t>
            </a:r>
            <a:r>
              <a:rPr lang="sv-SE" sz="2000" dirty="0"/>
              <a:t>Srednja ekonomska, storitvena in gradbena šola</a:t>
            </a:r>
          </a:p>
          <a:p>
            <a:r>
              <a:rPr lang="sl-SI" sz="2000" dirty="0"/>
              <a:t>OBLIKOVALEC KOVIN – ORODJAR: </a:t>
            </a:r>
            <a:r>
              <a:rPr lang="pl-PL" sz="2000" dirty="0"/>
              <a:t>Šolski center Škofja Loka, Srednja šola za strojništvo</a:t>
            </a:r>
          </a:p>
          <a:p>
            <a:r>
              <a:rPr lang="sl-SI" sz="2000" dirty="0"/>
              <a:t>STROJNI MEHANIK: </a:t>
            </a:r>
            <a:r>
              <a:rPr lang="pl-PL" sz="2000" dirty="0"/>
              <a:t>Šolski center Škofja Loka, Srednja šola za strojništvo</a:t>
            </a:r>
          </a:p>
          <a:p>
            <a:r>
              <a:rPr lang="sl-SI" sz="2000" dirty="0"/>
              <a:t>AVTOSERVISER: </a:t>
            </a:r>
            <a:r>
              <a:rPr lang="pl-PL" sz="2000" dirty="0"/>
              <a:t>Šolski center Škofja Loka, Srednja šola za strojništvo</a:t>
            </a:r>
            <a:endParaRPr lang="sl-SI" sz="2000" dirty="0">
              <a:solidFill>
                <a:srgbClr val="FF0000"/>
              </a:solidFill>
            </a:endParaRPr>
          </a:p>
          <a:p>
            <a:r>
              <a:rPr lang="sl-SI" sz="2000" b="1" dirty="0">
                <a:solidFill>
                  <a:schemeClr val="tx1"/>
                </a:solidFill>
              </a:rPr>
              <a:t>AVTOKAROSERIST: </a:t>
            </a:r>
            <a:r>
              <a:rPr lang="pl-PL" sz="2000" dirty="0"/>
              <a:t>Šolski center Škofja Loka, Srednja šola za strojništvo</a:t>
            </a:r>
          </a:p>
          <a:p>
            <a:r>
              <a:rPr lang="sl-SI" sz="2000" dirty="0"/>
              <a:t>INŠTALATER STROJNIH INŠTALACIJ: </a:t>
            </a:r>
            <a:r>
              <a:rPr lang="pl-PL" sz="2000" dirty="0"/>
              <a:t>Šolski center Škofja Loka, Srednja šola za </a:t>
            </a:r>
            <a:r>
              <a:rPr lang="pl-PL" sz="2000" dirty="0" smtClean="0"/>
              <a:t>strojništvo </a:t>
            </a:r>
            <a:r>
              <a:rPr lang="pl-PL" sz="2000" dirty="0" smtClean="0">
                <a:solidFill>
                  <a:schemeClr val="accent6"/>
                </a:solidFill>
              </a:rPr>
              <a:t>- novo</a:t>
            </a:r>
            <a:endParaRPr lang="sl-SI" sz="2000" dirty="0">
              <a:solidFill>
                <a:schemeClr val="accent6"/>
              </a:solidFill>
            </a:endParaRPr>
          </a:p>
          <a:p>
            <a:r>
              <a:rPr lang="sl-SI" sz="2000" dirty="0" smtClean="0"/>
              <a:t>MIZAR</a:t>
            </a:r>
            <a:r>
              <a:rPr lang="sl-SI" sz="2000" dirty="0"/>
              <a:t>: Šolski center Škofja Loka, Srednja šola za </a:t>
            </a:r>
            <a:r>
              <a:rPr lang="sl-SI" sz="2000" dirty="0" smtClean="0"/>
              <a:t>lesarstvo</a:t>
            </a:r>
          </a:p>
          <a:p>
            <a:r>
              <a:rPr lang="sl-SI" sz="2000" dirty="0" smtClean="0"/>
              <a:t>TAPETNIK: </a:t>
            </a:r>
            <a:r>
              <a:rPr lang="sl-SI" sz="2000" dirty="0"/>
              <a:t>Šolski center Škofja Loka, Srednja šola za </a:t>
            </a:r>
            <a:r>
              <a:rPr lang="sl-SI" sz="2000" dirty="0" smtClean="0"/>
              <a:t>lesarstvo </a:t>
            </a:r>
            <a:r>
              <a:rPr lang="sl-SI" sz="2000" dirty="0" smtClean="0">
                <a:solidFill>
                  <a:schemeClr val="accent6"/>
                </a:solidFill>
              </a:rPr>
              <a:t>- novo</a:t>
            </a:r>
            <a:endParaRPr lang="sl-SI" sz="2000" dirty="0">
              <a:solidFill>
                <a:schemeClr val="accent6"/>
              </a:solidFill>
            </a:endParaRPr>
          </a:p>
          <a:p>
            <a:endParaRPr lang="sl-SI" sz="2000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97203" y="228600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vajeništvo v gorenjski regiji 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3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62149" y="1662583"/>
            <a:ext cx="10829107" cy="4908033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LJ: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PAPIRNIČAR: Strokovni izobraževalni center, Srednja poklicna in strokovna šola Bežigrad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KAMNOSEK: Srednja gradbena, geodetska in okoljevarstvena šola Ljubljana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KLEPAR – KROVEC: Strokovni izobraževalni center Ljubljana - Srednja poklicna in strokovna šola Bežigrad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endParaRPr lang="sl-SI" sz="1900" b="1" dirty="0"/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en-US" sz="1900" b="1" dirty="0"/>
              <a:t>GASTRONOMSKE IN HOTELIRSKE STORITVE</a:t>
            </a:r>
            <a:r>
              <a:rPr lang="sl-SI" sz="1900" b="1" dirty="0"/>
              <a:t>: Srednja šola Izola in Srednja šola za gostinstvo in turizem Radenci,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en-US" sz="1900" b="1" dirty="0"/>
              <a:t>STEKLAR</a:t>
            </a:r>
            <a:r>
              <a:rPr lang="sl-SI" sz="1900" b="1" dirty="0"/>
              <a:t>: ŠC Rogaška Slatina,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97203" y="228600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vajeništvo v drugih regijah 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5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39093" y="1727243"/>
            <a:ext cx="8795268" cy="46339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2200" dirty="0">
                <a:solidFill>
                  <a:srgbClr val="7030A0"/>
                </a:solidFill>
                <a:cs typeface="Arial" charset="0"/>
              </a:rPr>
              <a:t>Zdravniško potrdilo:</a:t>
            </a:r>
          </a:p>
          <a:p>
            <a:pPr marL="342900" lvl="1" indent="-34290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/>
            </a:pPr>
            <a:r>
              <a:rPr lang="sl-SI" sz="2200" dirty="0">
                <a:cs typeface="Arial" charset="0"/>
              </a:rPr>
              <a:t>Gimnazija (športni oddelek), ekonomska gimnazija (športni oddelek),</a:t>
            </a:r>
          </a:p>
          <a:p>
            <a:pPr marL="342900" lvl="1" indent="-34290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/>
            </a:pPr>
            <a:r>
              <a:rPr lang="sl-SI" sz="2200" dirty="0">
                <a:cs typeface="Arial" charset="0"/>
              </a:rPr>
              <a:t>Umetniška gimnazija (glasbena in plesna smer),</a:t>
            </a:r>
          </a:p>
          <a:p>
            <a:pPr marL="342900" lvl="1" indent="-34290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/>
            </a:pPr>
            <a:r>
              <a:rPr lang="sl-SI" sz="2200" dirty="0">
                <a:cs typeface="Arial" charset="0"/>
              </a:rPr>
              <a:t>Rudarstvo (</a:t>
            </a:r>
            <a:r>
              <a:rPr lang="sl-SI" sz="2200" dirty="0" err="1">
                <a:cs typeface="Arial" charset="0"/>
              </a:rPr>
              <a:t>geostrojnik</a:t>
            </a:r>
            <a:r>
              <a:rPr lang="sl-SI" sz="2200" dirty="0">
                <a:cs typeface="Arial" charset="0"/>
              </a:rPr>
              <a:t> rudar, geotehnik).</a:t>
            </a:r>
          </a:p>
          <a:p>
            <a:pPr lvl="1" eaLnBrk="1" hangingPunct="1">
              <a:lnSpc>
                <a:spcPts val="2400"/>
              </a:lnSpc>
              <a:spcBef>
                <a:spcPts val="0"/>
              </a:spcBef>
              <a:defRPr/>
            </a:pPr>
            <a:endParaRPr lang="sl-SI" sz="22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sl-SI" sz="2200" dirty="0">
              <a:solidFill>
                <a:srgbClr val="7030A0"/>
              </a:solidFill>
              <a:effectLst/>
            </a:endParaRPr>
          </a:p>
          <a:p>
            <a:pPr eaLnBrk="1" hangingPunct="1">
              <a:buFontTx/>
              <a:buNone/>
              <a:defRPr/>
            </a:pPr>
            <a:r>
              <a:rPr lang="sl-SI" sz="2200" dirty="0"/>
              <a:t>                                  </a:t>
            </a:r>
          </a:p>
          <a:p>
            <a:pPr algn="ctr" eaLnBrk="1" hangingPunct="1">
              <a:buFontTx/>
              <a:buNone/>
              <a:defRPr/>
            </a:pPr>
            <a:endParaRPr lang="en-US" sz="2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306" y="593988"/>
            <a:ext cx="1575377" cy="2266509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0" y="293259"/>
            <a:ext cx="107949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POSEBNI POGOJI ZA VPIS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39093" y="3860801"/>
            <a:ext cx="7515743" cy="213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200" dirty="0">
                <a:solidFill>
                  <a:srgbClr val="7030A0"/>
                </a:solidFill>
                <a:cs typeface="Arial" charset="0"/>
              </a:rPr>
              <a:t>Preizkus nadarjenosti oz. posebnih spretnosti: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Zobotehnik, 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Tehnik oblikovanja, 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Fotografski tehnik, 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Umetniška gimnazija: likovna, glasbena, plesna smer.</a:t>
            </a:r>
            <a:endParaRPr lang="en-US" sz="22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8850343" y="5259618"/>
            <a:ext cx="3100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PRIJAVA </a:t>
            </a:r>
            <a:r>
              <a:rPr lang="sl-SI" sz="2400" b="1" dirty="0">
                <a:solidFill>
                  <a:srgbClr val="002060"/>
                </a:solidFill>
              </a:rPr>
              <a:t>DO 2. </a:t>
            </a:r>
            <a:r>
              <a:rPr lang="en-US" sz="2400" b="1" dirty="0" smtClean="0">
                <a:solidFill>
                  <a:srgbClr val="002060"/>
                </a:solidFill>
              </a:rPr>
              <a:t>3</a:t>
            </a:r>
            <a:r>
              <a:rPr lang="sl-SI" sz="2400" b="1" dirty="0" smtClean="0">
                <a:solidFill>
                  <a:srgbClr val="002060"/>
                </a:solidFill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endParaRPr lang="sl-SI" sz="2400" b="1" dirty="0">
              <a:solidFill>
                <a:srgbClr val="002060"/>
              </a:solidFill>
            </a:endParaRPr>
          </a:p>
          <a:p>
            <a:r>
              <a:rPr lang="sl-SI" sz="2400" b="1" dirty="0">
                <a:solidFill>
                  <a:srgbClr val="002060"/>
                </a:solidFill>
              </a:rPr>
              <a:t>NA ŠOLO, NA KATERO SE ŽELITE VPISATI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8690332" y="3043926"/>
            <a:ext cx="22835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Vsi obrazci so na spletni strani ministrstva</a:t>
            </a:r>
            <a:r>
              <a:rPr lang="en-US" dirty="0"/>
              <a:t>:</a:t>
            </a:r>
          </a:p>
          <a:p>
            <a:r>
              <a:rPr lang="sl-SI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Prijavnice</a:t>
            </a:r>
            <a:r>
              <a:rPr lang="sl-SI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 </a:t>
            </a:r>
            <a:r>
              <a:rPr lang="sl-SI" sz="1400" dirty="0">
                <a:solidFill>
                  <a:srgbClr val="002060"/>
                </a:solidFill>
              </a:rPr>
              <a:t>Prijava za opravljanje preizkusov nadarjenosti, znanja in spretnosti in izpolnjevanje posebnih pogojev za vpis</a:t>
            </a:r>
          </a:p>
        </p:txBody>
      </p:sp>
      <p:sp>
        <p:nvSpPr>
          <p:cNvPr id="8" name="Desni zaviti oklepaj 7"/>
          <p:cNvSpPr/>
          <p:nvPr/>
        </p:nvSpPr>
        <p:spPr>
          <a:xfrm>
            <a:off x="8217387" y="3860801"/>
            <a:ext cx="175874" cy="21335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79007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98495" y="1417319"/>
            <a:ext cx="11129554" cy="5891349"/>
          </a:xfrm>
        </p:spPr>
        <p:txBody>
          <a:bodyPr>
            <a:normAutofit/>
          </a:bodyPr>
          <a:lstStyle/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solidFill>
                  <a:srgbClr val="7030A0"/>
                </a:solidFill>
                <a:cs typeface="Arial" charset="0"/>
              </a:rPr>
              <a:t>Športni dosežki </a:t>
            </a:r>
            <a:r>
              <a:rPr lang="sl-SI" sz="2000" b="0" dirty="0">
                <a:solidFill>
                  <a:srgbClr val="7030A0"/>
                </a:solidFill>
                <a:cs typeface="Arial" charset="0"/>
              </a:rPr>
              <a:t>(kandidati morajo biti registrirani </a:t>
            </a:r>
            <a:r>
              <a:rPr lang="sl-SI" sz="2000" b="0" dirty="0" smtClean="0">
                <a:solidFill>
                  <a:srgbClr val="7030A0"/>
                </a:solidFill>
                <a:cs typeface="Arial" charset="0"/>
              </a:rPr>
              <a:t>športniki, </a:t>
            </a:r>
            <a:r>
              <a:rPr lang="sl-SI" sz="2000" b="0" dirty="0">
                <a:solidFill>
                  <a:srgbClr val="7030A0"/>
                </a:solidFill>
                <a:cs typeface="Arial" charset="0"/>
              </a:rPr>
              <a:t>vpisani v uradno Evidenco registriranih in kategoriziranih športnikov):</a:t>
            </a:r>
          </a:p>
          <a:p>
            <a:pPr>
              <a:lnSpc>
                <a:spcPts val="2400"/>
              </a:lnSpc>
              <a:buFont typeface="Wingdings" panose="05000000000000000000" pitchFamily="2" charset="2"/>
              <a:buChar char="§"/>
              <a:defRPr/>
            </a:pPr>
            <a:r>
              <a:rPr lang="pl-PL" sz="2200" dirty="0">
                <a:solidFill>
                  <a:srgbClr val="000000"/>
                </a:solidFill>
                <a:cs typeface="Arial" pitchFamily="34" charset="0"/>
              </a:rPr>
              <a:t>Gimnazija (športni oddelek), ekonomska gimnazija (športni oddelek)</a:t>
            </a:r>
            <a:endParaRPr lang="sl-SI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sl-SI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Kandidate se na podlagi športne uspešnosti </a:t>
            </a:r>
            <a:r>
              <a:rPr lang="sl-SI" sz="2200" dirty="0" smtClean="0">
                <a:cs typeface="Arial" charset="0"/>
              </a:rPr>
              <a:t>razvrstijo </a:t>
            </a:r>
            <a:r>
              <a:rPr lang="sl-SI" sz="2200" dirty="0">
                <a:cs typeface="Arial" charset="0"/>
              </a:rPr>
              <a:t>v statuse A, B, C; </a:t>
            </a: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v primeru omejitve vpisa, v izbirnem postopku: </a:t>
            </a: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status A: + 10 točk, </a:t>
            </a: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status B: + 5 točk.</a:t>
            </a: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sl-SI" sz="2200" b="1" dirty="0">
              <a:effectLst/>
              <a:cs typeface="Arial" charset="0"/>
            </a:endParaRPr>
          </a:p>
        </p:txBody>
      </p:sp>
      <p:sp>
        <p:nvSpPr>
          <p:cNvPr id="10" name="PoljeZBesedilom 7"/>
          <p:cNvSpPr txBox="1"/>
          <p:nvPr/>
        </p:nvSpPr>
        <p:spPr>
          <a:xfrm>
            <a:off x="1904424" y="2760826"/>
            <a:ext cx="8517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sl-SI" sz="2200" b="1" dirty="0">
                <a:solidFill>
                  <a:srgbClr val="7030A0"/>
                </a:solidFill>
                <a:cs typeface="Arial" pitchFamily="34" charset="0"/>
              </a:rPr>
              <a:t>potrdilo nacionalne panožne športne </a:t>
            </a:r>
            <a:r>
              <a:rPr lang="sl-SI" sz="2200" b="1" dirty="0" smtClean="0">
                <a:solidFill>
                  <a:srgbClr val="7030A0"/>
                </a:solidFill>
                <a:cs typeface="Arial" pitchFamily="34" charset="0"/>
              </a:rPr>
              <a:t>zveze</a:t>
            </a:r>
            <a:r>
              <a:rPr lang="sl-SI" sz="2200" dirty="0" smtClean="0">
                <a:solidFill>
                  <a:srgbClr val="7030A0"/>
                </a:solidFill>
                <a:cs typeface="Arial" pitchFamily="34" charset="0"/>
              </a:rPr>
              <a:t>, ki vsebuje:</a:t>
            </a:r>
            <a:endParaRPr lang="sl-SI" sz="2200" dirty="0">
              <a:solidFill>
                <a:srgbClr val="7030A0"/>
              </a:solidFill>
              <a:cs typeface="Arial" pitchFamily="34" charset="0"/>
            </a:endParaRPr>
          </a:p>
          <a:p>
            <a:pPr>
              <a:lnSpc>
                <a:spcPts val="2400"/>
              </a:lnSpc>
              <a:spcBef>
                <a:spcPts val="800"/>
              </a:spcBef>
              <a:defRPr/>
            </a:pPr>
            <a:r>
              <a:rPr lang="sl-SI" sz="2200" b="1" dirty="0" smtClean="0">
                <a:solidFill>
                  <a:srgbClr val="7030A0"/>
                </a:solidFill>
                <a:cs typeface="Arial" pitchFamily="34" charset="0"/>
              </a:rPr>
              <a:t>- izjavo </a:t>
            </a:r>
            <a:r>
              <a:rPr lang="sl-SI" sz="2200" b="1" dirty="0">
                <a:solidFill>
                  <a:srgbClr val="7030A0"/>
                </a:solidFill>
                <a:cs typeface="Arial" pitchFamily="34" charset="0"/>
              </a:rPr>
              <a:t>trenerja </a:t>
            </a:r>
            <a:r>
              <a:rPr lang="sl-SI" sz="2200" dirty="0">
                <a:solidFill>
                  <a:srgbClr val="7030A0"/>
                </a:solidFill>
                <a:cs typeface="Arial" pitchFamily="34" charset="0"/>
              </a:rPr>
              <a:t>o sodelovanju s športnim koordinatorjem </a:t>
            </a:r>
            <a:r>
              <a:rPr lang="sl-SI" sz="2200" dirty="0" smtClean="0">
                <a:solidFill>
                  <a:srgbClr val="7030A0"/>
                </a:solidFill>
                <a:cs typeface="Arial" pitchFamily="34" charset="0"/>
              </a:rPr>
              <a:t>in</a:t>
            </a:r>
            <a:endParaRPr lang="sl-SI" sz="2200" dirty="0">
              <a:solidFill>
                <a:srgbClr val="7030A0"/>
              </a:solidFill>
              <a:cs typeface="Arial" pitchFamily="34" charset="0"/>
            </a:endParaRPr>
          </a:p>
          <a:p>
            <a:pPr marL="342000" indent="-457200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/>
            </a:pPr>
            <a:r>
              <a:rPr lang="sl-SI" sz="2200" dirty="0" smtClean="0">
                <a:solidFill>
                  <a:srgbClr val="7030A0"/>
                </a:solidFill>
                <a:cs typeface="Arial" pitchFamily="34" charset="0"/>
              </a:rPr>
              <a:t>- podatke </a:t>
            </a:r>
            <a:r>
              <a:rPr lang="sl-SI" sz="2200" dirty="0">
                <a:solidFill>
                  <a:srgbClr val="7030A0"/>
                </a:solidFill>
                <a:cs typeface="Arial" pitchFamily="34" charset="0"/>
              </a:rPr>
              <a:t>o doseženih </a:t>
            </a:r>
            <a:r>
              <a:rPr lang="sl-SI" sz="2200" b="1" dirty="0">
                <a:solidFill>
                  <a:srgbClr val="7030A0"/>
                </a:solidFill>
                <a:cs typeface="Arial" pitchFamily="34" charset="0"/>
              </a:rPr>
              <a:t>športnih rezultatih </a:t>
            </a:r>
            <a:r>
              <a:rPr lang="sl-SI" sz="2200" dirty="0">
                <a:solidFill>
                  <a:srgbClr val="7030A0"/>
                </a:solidFill>
                <a:cs typeface="Arial" pitchFamily="34" charset="0"/>
              </a:rPr>
              <a:t>kandidata </a:t>
            </a:r>
            <a:endParaRPr lang="sl-SI" sz="2200" dirty="0" smtClean="0">
              <a:solidFill>
                <a:srgbClr val="7030A0"/>
              </a:solidFill>
              <a:cs typeface="Arial" pitchFamily="34" charset="0"/>
            </a:endParaRPr>
          </a:p>
          <a:p>
            <a:pPr marL="342000" indent="-457200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/>
            </a:pPr>
            <a:r>
              <a:rPr lang="sl-SI" sz="2200" b="1" u="sng" dirty="0" smtClean="0">
                <a:solidFill>
                  <a:srgbClr val="C00000"/>
                </a:solidFill>
                <a:cs typeface="Arial" pitchFamily="34" charset="0"/>
              </a:rPr>
              <a:t>v </a:t>
            </a:r>
            <a:r>
              <a:rPr lang="sl-SI" sz="2200" b="1" u="sng" dirty="0">
                <a:solidFill>
                  <a:srgbClr val="C00000"/>
                </a:solidFill>
                <a:cs typeface="Arial" pitchFamily="34" charset="0"/>
              </a:rPr>
              <a:t>zadnjih dveh </a:t>
            </a:r>
            <a:r>
              <a:rPr lang="sl-SI" sz="2200" b="1" u="sng" dirty="0" smtClean="0">
                <a:solidFill>
                  <a:srgbClr val="C00000"/>
                </a:solidFill>
                <a:cs typeface="Arial" pitchFamily="34" charset="0"/>
              </a:rPr>
              <a:t>letih</a:t>
            </a:r>
            <a:endParaRPr lang="sl-SI" sz="2200" b="1" u="sng" dirty="0">
              <a:solidFill>
                <a:srgbClr val="C00000"/>
              </a:solidFill>
            </a:endParaRPr>
          </a:p>
        </p:txBody>
      </p:sp>
      <p:sp>
        <p:nvSpPr>
          <p:cNvPr id="2" name="Desni zaviti oklepaj 1"/>
          <p:cNvSpPr/>
          <p:nvPr/>
        </p:nvSpPr>
        <p:spPr>
          <a:xfrm>
            <a:off x="9530335" y="3148226"/>
            <a:ext cx="193779" cy="5486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-397719" y="547714"/>
            <a:ext cx="11163295" cy="75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POSEBNI POGOJI ZA VPIS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9896311" y="2453050"/>
            <a:ext cx="2079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Obrazci </a:t>
            </a:r>
            <a:r>
              <a:rPr lang="sl-SI" dirty="0"/>
              <a:t>na spletni strani ministrstva</a:t>
            </a:r>
            <a:r>
              <a:rPr lang="en-US" dirty="0"/>
              <a:t>:</a:t>
            </a:r>
          </a:p>
          <a:p>
            <a:r>
              <a:rPr lang="sl-SI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Prijavnice </a:t>
            </a:r>
            <a:r>
              <a:rPr lang="sl-SI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sl-SI" sz="1400" dirty="0">
                <a:solidFill>
                  <a:srgbClr val="002060"/>
                </a:solidFill>
              </a:rPr>
              <a:t>Prijava za opravljanje preizkusov nadarjenosti, znanja in spretnosti in izpolnjevanje posebnih pogojev za vpis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03545" y="2976889"/>
            <a:ext cx="1895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2060"/>
                </a:solidFill>
              </a:rPr>
              <a:t>DO 2. 3. POTREBNO </a:t>
            </a:r>
          </a:p>
          <a:p>
            <a:r>
              <a:rPr lang="sl-SI" sz="2400" b="1" dirty="0" smtClean="0">
                <a:solidFill>
                  <a:srgbClr val="002060"/>
                </a:solidFill>
              </a:rPr>
              <a:t>POSLATI:</a:t>
            </a:r>
            <a:endParaRPr lang="sl-SI" sz="2400" b="1" dirty="0">
              <a:solidFill>
                <a:srgbClr val="00206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9627224" y="4701059"/>
            <a:ext cx="173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+ </a:t>
            </a:r>
            <a:r>
              <a:rPr lang="sl-SI" sz="2000" b="1" u="sng" dirty="0">
                <a:solidFill>
                  <a:srgbClr val="7030A0"/>
                </a:solidFill>
                <a:latin typeface="Arial" charset="0"/>
                <a:cs typeface="Arial" charset="0"/>
              </a:rPr>
              <a:t>razgovor</a:t>
            </a:r>
            <a:r>
              <a:rPr lang="sl-SI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 z učenci na gimnaziji</a:t>
            </a:r>
          </a:p>
        </p:txBody>
      </p:sp>
    </p:spTree>
    <p:extLst>
      <p:ext uri="{BB962C8B-B14F-4D97-AF65-F5344CB8AC3E}">
        <p14:creationId xmlns:p14="http://schemas.microsoft.com/office/powerpoint/2010/main" val="345963719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5752" y="2053453"/>
            <a:ext cx="11595100" cy="4216720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400" dirty="0">
                <a:solidFill>
                  <a:srgbClr val="FF0000"/>
                </a:solidFill>
              </a:rPr>
              <a:t>do 2. marca: </a:t>
            </a:r>
            <a:r>
              <a:rPr lang="sl-SI" altLang="sl-SI" sz="2400" dirty="0"/>
              <a:t>prijava na opravljanje preizkusa posebne nadarjenosti / izpolnjevanje športnih pogojev (prek pošte na srednjo šolo),</a:t>
            </a:r>
          </a:p>
          <a:p>
            <a:pPr eaLnBrk="1" hangingPunct="1"/>
            <a:r>
              <a:rPr lang="sl-SI" altLang="sl-SI" sz="2400" dirty="0">
                <a:solidFill>
                  <a:srgbClr val="FF0000"/>
                </a:solidFill>
              </a:rPr>
              <a:t>med </a:t>
            </a:r>
            <a:r>
              <a:rPr lang="sl-SI" altLang="sl-SI" sz="2400" dirty="0" smtClean="0">
                <a:solidFill>
                  <a:srgbClr val="FF0000"/>
                </a:solidFill>
              </a:rPr>
              <a:t>10. </a:t>
            </a:r>
            <a:r>
              <a:rPr lang="sl-SI" altLang="sl-SI" sz="2400" dirty="0">
                <a:solidFill>
                  <a:srgbClr val="FF0000"/>
                </a:solidFill>
              </a:rPr>
              <a:t>in </a:t>
            </a:r>
            <a:r>
              <a:rPr lang="sl-SI" altLang="sl-SI" sz="2400" dirty="0" smtClean="0">
                <a:solidFill>
                  <a:srgbClr val="FF0000"/>
                </a:solidFill>
              </a:rPr>
              <a:t>20. </a:t>
            </a:r>
            <a:r>
              <a:rPr lang="sl-SI" altLang="sl-SI" sz="2400" dirty="0">
                <a:solidFill>
                  <a:srgbClr val="FF0000"/>
                </a:solidFill>
              </a:rPr>
              <a:t>marcem: </a:t>
            </a:r>
            <a:r>
              <a:rPr lang="sl-SI" altLang="sl-SI" sz="2400" dirty="0"/>
              <a:t>preizkusi posebne nadarjenosti ter ugotavljanje izpolnjevanja pogojev za športne oddelke,</a:t>
            </a:r>
          </a:p>
          <a:p>
            <a:pPr eaLnBrk="1" hangingPunct="1"/>
            <a:r>
              <a:rPr lang="sl-SI" altLang="sl-SI" sz="2400" dirty="0">
                <a:solidFill>
                  <a:srgbClr val="FF0000"/>
                </a:solidFill>
              </a:rPr>
              <a:t>do </a:t>
            </a:r>
            <a:r>
              <a:rPr lang="sl-SI" altLang="sl-SI" sz="2400" dirty="0" smtClean="0">
                <a:solidFill>
                  <a:srgbClr val="FF0000"/>
                </a:solidFill>
              </a:rPr>
              <a:t>27. </a:t>
            </a:r>
            <a:r>
              <a:rPr lang="sl-SI" altLang="sl-SI" sz="2400" dirty="0">
                <a:solidFill>
                  <a:srgbClr val="FF0000"/>
                </a:solidFill>
              </a:rPr>
              <a:t>marca: </a:t>
            </a:r>
            <a:r>
              <a:rPr lang="sl-SI" altLang="sl-SI" sz="2400" dirty="0"/>
              <a:t>srednje šole izdajo potrdila o opravljenih preizkusih.</a:t>
            </a:r>
            <a:endParaRPr lang="sl-SI" altLang="sl-SI" sz="10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ts val="635"/>
              </a:spcBef>
              <a:buClr>
                <a:srgbClr val="F49100"/>
              </a:buCl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0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ts val="635"/>
              </a:spcBef>
              <a:buClr>
                <a:srgbClr val="F49100"/>
              </a:buCl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0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lvl="0" indent="0" algn="r" eaLnBrk="1" hangingPunct="1">
              <a:spcBef>
                <a:spcPts val="635"/>
              </a:spcBef>
              <a:buClr>
                <a:srgbClr val="F49100"/>
              </a:buCl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Prijavo za opravljanje preizkusa oz. dokazila o športnih dosežkih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oddajo tudi učenci</a:t>
            </a: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, ki bodo prijavo o vpisu oddali na šolo, kjer ni potrebno opravljati preizkusa, a obstaja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možnost, da jo bodo v prenosnem roku (do </a:t>
            </a:r>
            <a:r>
              <a:rPr lang="sl-SI" altLang="sl-SI" sz="2200" dirty="0" smtClean="0">
                <a:solidFill>
                  <a:srgbClr val="7030A0"/>
                </a:solidFill>
                <a:cs typeface="Arial" panose="020B0604020202020204" pitchFamily="34" charset="0"/>
              </a:rPr>
              <a:t>24.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4</a:t>
            </a:r>
            <a:r>
              <a:rPr lang="sl-SI" altLang="sl-SI" sz="2200" dirty="0" smtClean="0">
                <a:solidFill>
                  <a:srgbClr val="7030A0"/>
                </a:solidFill>
                <a:cs typeface="Arial" panose="020B0604020202020204" pitchFamily="34" charset="0"/>
              </a:rPr>
              <a:t>.)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prenesli na program, kjer se zahteva preizkus </a:t>
            </a: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ali pa </a:t>
            </a:r>
            <a:r>
              <a:rPr lang="sl-SI" altLang="sl-SI" sz="2200" b="0" dirty="0" smtClean="0">
                <a:solidFill>
                  <a:srgbClr val="7030A0"/>
                </a:solidFill>
                <a:cs typeface="Arial" panose="020B0604020202020204" pitchFamily="34" charset="0"/>
              </a:rPr>
              <a:t>bodo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le-tega navedli v morebitnem </a:t>
            </a:r>
            <a:r>
              <a:rPr lang="sl-SI" altLang="sl-SI" sz="2200" dirty="0" smtClean="0">
                <a:solidFill>
                  <a:srgbClr val="7030A0"/>
                </a:solidFill>
                <a:cs typeface="Arial" panose="020B0604020202020204" pitchFamily="34" charset="0"/>
              </a:rPr>
              <a:t>drugem krogu </a:t>
            </a: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izbirnega postopka.</a:t>
            </a:r>
          </a:p>
          <a:p>
            <a:pPr marL="0" lvl="0" indent="0" eaLnBrk="1" hangingPunct="1">
              <a:buNone/>
            </a:pPr>
            <a:endParaRPr lang="sl-SI" altLang="sl-SI" sz="1000" b="1" dirty="0">
              <a:solidFill>
                <a:srgbClr val="FF0000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85804" y="462713"/>
            <a:ext cx="107949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POMEMBNI DATUMI za opravljanje preizkusov nadarjenosti in posredovanje dokazil o športnih dosežkih</a:t>
            </a:r>
          </a:p>
        </p:txBody>
      </p:sp>
    </p:spTree>
    <p:extLst>
      <p:ext uri="{BB962C8B-B14F-4D97-AF65-F5344CB8AC3E}">
        <p14:creationId xmlns:p14="http://schemas.microsoft.com/office/powerpoint/2010/main" val="4133822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411181" y="1805356"/>
            <a:ext cx="11412979" cy="5052644"/>
          </a:xfrm>
        </p:spPr>
        <p:txBody>
          <a:bodyPr vert="horz" wrap="square" lIns="0" tIns="20803" rIns="0" bIns="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eaLnBrk="1" hangingPunct="1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cs typeface="Arial" panose="020B0604020202020204" pitchFamily="34" charset="0"/>
              </a:rPr>
              <a:t>LJ: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Zobotehnik</a:t>
            </a:r>
            <a:r>
              <a:rPr lang="sl-SI" altLang="sl-SI" sz="2359" dirty="0">
                <a:cs typeface="Arial" panose="020B0604020202020204" pitchFamily="34" charset="0"/>
              </a:rPr>
              <a:t> - </a:t>
            </a:r>
            <a:r>
              <a:rPr lang="sl-SI" altLang="sl-SI" sz="2359" dirty="0" smtClean="0">
                <a:cs typeface="Arial" panose="020B0604020202020204" pitchFamily="34" charset="0"/>
              </a:rPr>
              <a:t>15.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2023 </a:t>
            </a:r>
            <a:r>
              <a:rPr lang="sl-SI" altLang="sl-SI" sz="2359" dirty="0">
                <a:cs typeface="Arial" panose="020B0604020202020204" pitchFamily="34" charset="0"/>
              </a:rPr>
              <a:t>in </a:t>
            </a:r>
            <a:r>
              <a:rPr lang="sl-SI" altLang="sl-SI" sz="2359" dirty="0" smtClean="0">
                <a:cs typeface="Arial" panose="020B0604020202020204" pitchFamily="34" charset="0"/>
              </a:rPr>
              <a:t>16.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2023 </a:t>
            </a:r>
            <a:r>
              <a:rPr lang="sl-SI" altLang="sl-SI" sz="2359" dirty="0">
                <a:cs typeface="Arial" panose="020B0604020202020204" pitchFamily="34" charset="0"/>
              </a:rPr>
              <a:t>ob 14.30,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Fotografski tehnik </a:t>
            </a:r>
            <a:r>
              <a:rPr lang="sl-SI" altLang="sl-SI" sz="2359" dirty="0">
                <a:cs typeface="Arial" panose="020B0604020202020204" pitchFamily="34" charset="0"/>
              </a:rPr>
              <a:t>- </a:t>
            </a:r>
            <a:r>
              <a:rPr lang="sl-SI" altLang="sl-SI" sz="2359" dirty="0" smtClean="0">
                <a:cs typeface="Arial" panose="020B0604020202020204" pitchFamily="34" charset="0"/>
              </a:rPr>
              <a:t>10.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2023 </a:t>
            </a:r>
            <a:r>
              <a:rPr lang="sl-SI" altLang="sl-SI" sz="2359" dirty="0">
                <a:cs typeface="Arial" panose="020B0604020202020204" pitchFamily="34" charset="0"/>
              </a:rPr>
              <a:t>in </a:t>
            </a:r>
            <a:r>
              <a:rPr lang="sl-SI" altLang="sl-SI" sz="2359" dirty="0" smtClean="0">
                <a:cs typeface="Arial" panose="020B0604020202020204" pitchFamily="34" charset="0"/>
              </a:rPr>
              <a:t>11.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2023 </a:t>
            </a:r>
            <a:r>
              <a:rPr lang="sl-SI" altLang="sl-SI" sz="2359" dirty="0">
                <a:cs typeface="Arial" panose="020B0604020202020204" pitchFamily="34" charset="0"/>
              </a:rPr>
              <a:t>ob </a:t>
            </a:r>
            <a:r>
              <a:rPr lang="sl-SI" altLang="sl-SI" sz="2359" dirty="0" smtClean="0">
                <a:cs typeface="Arial" panose="020B0604020202020204" pitchFamily="34" charset="0"/>
              </a:rPr>
              <a:t>8.00</a:t>
            </a:r>
            <a:r>
              <a:rPr lang="sl-SI" altLang="sl-SI" sz="2359" dirty="0">
                <a:cs typeface="Arial" panose="020B0604020202020204" pitchFamily="34" charset="0"/>
              </a:rPr>
              <a:t>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Tehnik oblikovanja </a:t>
            </a:r>
            <a:r>
              <a:rPr lang="sl-SI" altLang="sl-SI" sz="2359" dirty="0">
                <a:cs typeface="Arial" panose="020B0604020202020204" pitchFamily="34" charset="0"/>
              </a:rPr>
              <a:t>- </a:t>
            </a:r>
            <a:r>
              <a:rPr lang="sl-SI" altLang="sl-SI" sz="2359" dirty="0" smtClean="0">
                <a:cs typeface="Arial" panose="020B0604020202020204" pitchFamily="34" charset="0"/>
              </a:rPr>
              <a:t>10.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2023 </a:t>
            </a:r>
            <a:r>
              <a:rPr lang="sl-SI" altLang="sl-SI" sz="2359" dirty="0">
                <a:cs typeface="Arial" panose="020B0604020202020204" pitchFamily="34" charset="0"/>
              </a:rPr>
              <a:t>in </a:t>
            </a:r>
            <a:r>
              <a:rPr lang="sl-SI" altLang="sl-SI" sz="2359" dirty="0" smtClean="0">
                <a:cs typeface="Arial" panose="020B0604020202020204" pitchFamily="34" charset="0"/>
              </a:rPr>
              <a:t>11.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2023 </a:t>
            </a:r>
            <a:r>
              <a:rPr lang="sl-SI" altLang="sl-SI" sz="2359" dirty="0">
                <a:cs typeface="Arial" panose="020B0604020202020204" pitchFamily="34" charset="0"/>
              </a:rPr>
              <a:t>ob </a:t>
            </a:r>
            <a:r>
              <a:rPr lang="sl-SI" altLang="sl-SI" sz="2359" dirty="0" smtClean="0">
                <a:cs typeface="Arial" panose="020B0604020202020204" pitchFamily="34" charset="0"/>
              </a:rPr>
              <a:t>8.00</a:t>
            </a:r>
            <a:r>
              <a:rPr lang="sl-SI" altLang="sl-SI" sz="2359" dirty="0">
                <a:cs typeface="Arial" panose="020B0604020202020204" pitchFamily="34" charset="0"/>
              </a:rPr>
              <a:t>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Umetniška gimnazija – likovna smer </a:t>
            </a:r>
            <a:r>
              <a:rPr lang="sl-SI" altLang="sl-SI" sz="2359" dirty="0">
                <a:cs typeface="Arial" panose="020B0604020202020204" pitchFamily="34" charset="0"/>
              </a:rPr>
              <a:t>– </a:t>
            </a:r>
            <a:r>
              <a:rPr lang="sl-SI" altLang="sl-SI" sz="2359" dirty="0" smtClean="0">
                <a:cs typeface="Arial" panose="020B0604020202020204" pitchFamily="34" charset="0"/>
              </a:rPr>
              <a:t>10.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2023 </a:t>
            </a:r>
            <a:r>
              <a:rPr lang="sl-SI" altLang="sl-SI" sz="2359" dirty="0">
                <a:cs typeface="Arial" panose="020B0604020202020204" pitchFamily="34" charset="0"/>
              </a:rPr>
              <a:t>in </a:t>
            </a:r>
            <a:r>
              <a:rPr lang="sl-SI" altLang="sl-SI" sz="2359" dirty="0" smtClean="0">
                <a:cs typeface="Arial" panose="020B0604020202020204" pitchFamily="34" charset="0"/>
              </a:rPr>
              <a:t>11.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2023 </a:t>
            </a:r>
            <a:r>
              <a:rPr lang="sl-SI" altLang="sl-SI" sz="2359" dirty="0">
                <a:cs typeface="Arial" panose="020B0604020202020204" pitchFamily="34" charset="0"/>
              </a:rPr>
              <a:t>ob </a:t>
            </a:r>
            <a:r>
              <a:rPr lang="sl-SI" altLang="sl-SI" sz="2359" dirty="0" smtClean="0">
                <a:cs typeface="Arial" panose="020B0604020202020204" pitchFamily="34" charset="0"/>
              </a:rPr>
              <a:t>8.00</a:t>
            </a:r>
            <a:r>
              <a:rPr lang="sl-SI" altLang="sl-SI" sz="2359" dirty="0">
                <a:cs typeface="Arial" panose="020B0604020202020204" pitchFamily="34" charset="0"/>
              </a:rPr>
              <a:t>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Umetniška gimnazija – glasbena smer </a:t>
            </a:r>
            <a:r>
              <a:rPr lang="sl-SI" altLang="sl-SI" sz="2359" dirty="0">
                <a:cs typeface="Arial" panose="020B0604020202020204" pitchFamily="34" charset="0"/>
              </a:rPr>
              <a:t>– </a:t>
            </a:r>
            <a:r>
              <a:rPr lang="sl-SI" altLang="sl-SI" sz="2359" dirty="0" smtClean="0">
                <a:cs typeface="Arial" panose="020B0604020202020204" pitchFamily="34" charset="0"/>
              </a:rPr>
              <a:t>17.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2023 </a:t>
            </a:r>
            <a:r>
              <a:rPr lang="sl-SI" altLang="sl-SI" sz="2359" dirty="0">
                <a:cs typeface="Arial" panose="020B0604020202020204" pitchFamily="34" charset="0"/>
              </a:rPr>
              <a:t>in </a:t>
            </a:r>
            <a:r>
              <a:rPr lang="sl-SI" altLang="sl-SI" sz="2359" dirty="0" smtClean="0">
                <a:cs typeface="Arial" panose="020B0604020202020204" pitchFamily="34" charset="0"/>
              </a:rPr>
              <a:t>18.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2023, </a:t>
            </a:r>
            <a:r>
              <a:rPr lang="sl-SI" altLang="sl-SI" sz="2359" dirty="0">
                <a:cs typeface="Arial" panose="020B0604020202020204" pitchFamily="34" charset="0"/>
              </a:rPr>
              <a:t>od </a:t>
            </a:r>
            <a:r>
              <a:rPr lang="sl-SI" altLang="sl-SI" sz="2359" dirty="0" smtClean="0">
                <a:cs typeface="Arial" panose="020B0604020202020204" pitchFamily="34" charset="0"/>
              </a:rPr>
              <a:t>8.00 </a:t>
            </a:r>
            <a:r>
              <a:rPr lang="sl-SI" altLang="sl-SI" sz="2359" dirty="0">
                <a:cs typeface="Arial" panose="020B0604020202020204" pitchFamily="34" charset="0"/>
              </a:rPr>
              <a:t>do 20.00</a:t>
            </a: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2359" dirty="0">
                <a:cs typeface="Arial" panose="020B0604020202020204" pitchFamily="34" charset="0"/>
              </a:rPr>
              <a:t>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Umetniška gimnazija – plesna smer </a:t>
            </a:r>
            <a:r>
              <a:rPr lang="sl-SI" altLang="sl-SI" sz="2359" dirty="0">
                <a:cs typeface="Arial" panose="020B0604020202020204" pitchFamily="34" charset="0"/>
              </a:rPr>
              <a:t>– </a:t>
            </a:r>
            <a:r>
              <a:rPr lang="pt-BR" altLang="sl-SI" sz="2359" dirty="0" smtClean="0">
                <a:cs typeface="Arial" panose="020B0604020202020204" pitchFamily="34" charset="0"/>
              </a:rPr>
              <a:t>15.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pt-BR" altLang="sl-SI" sz="2359" dirty="0" smtClean="0">
                <a:cs typeface="Arial" panose="020B0604020202020204" pitchFamily="34" charset="0"/>
              </a:rPr>
              <a:t>202</a:t>
            </a:r>
            <a:r>
              <a:rPr lang="sl-SI" altLang="sl-SI" sz="2359" dirty="0" smtClean="0">
                <a:cs typeface="Arial" panose="020B0604020202020204" pitchFamily="34" charset="0"/>
              </a:rPr>
              <a:t>3</a:t>
            </a:r>
            <a:r>
              <a:rPr lang="pt-BR" altLang="sl-SI" sz="2359" dirty="0" smtClean="0">
                <a:cs typeface="Arial" panose="020B0604020202020204" pitchFamily="34" charset="0"/>
              </a:rPr>
              <a:t>, </a:t>
            </a:r>
            <a:r>
              <a:rPr lang="pt-BR" altLang="sl-SI" sz="2359" dirty="0">
                <a:cs typeface="Arial" panose="020B0604020202020204" pitchFamily="34" charset="0"/>
              </a:rPr>
              <a:t>ob 9.</a:t>
            </a:r>
            <a:r>
              <a:rPr lang="sl-SI" altLang="sl-SI" sz="2359" dirty="0">
                <a:cs typeface="Arial" panose="020B0604020202020204" pitchFamily="34" charset="0"/>
              </a:rPr>
              <a:t>00</a:t>
            </a:r>
            <a:r>
              <a:rPr lang="pt-BR" altLang="sl-SI" sz="2359" dirty="0">
                <a:cs typeface="Arial" panose="020B0604020202020204" pitchFamily="34" charset="0"/>
              </a:rPr>
              <a:t> </a:t>
            </a:r>
            <a:r>
              <a:rPr lang="sl-SI" altLang="sl-SI" sz="2359" dirty="0">
                <a:cs typeface="Arial" panose="020B0604020202020204" pitchFamily="34" charset="0"/>
              </a:rPr>
              <a:t>na Srednji vzgojiteljski šoli, gimnaziji in umetniški gimnaziji Ljubljana</a:t>
            </a: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2359" dirty="0">
                <a:cs typeface="Arial" panose="020B0604020202020204" pitchFamily="34" charset="0"/>
              </a:rPr>
              <a:t>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 smtClean="0">
                <a:cs typeface="Arial" panose="020B0604020202020204" pitchFamily="34" charset="0"/>
              </a:rPr>
              <a:t>17.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2023 </a:t>
            </a:r>
            <a:r>
              <a:rPr lang="sl-SI" altLang="sl-SI" sz="2359" dirty="0">
                <a:cs typeface="Arial" panose="020B0604020202020204" pitchFamily="34" charset="0"/>
              </a:rPr>
              <a:t>in </a:t>
            </a:r>
            <a:r>
              <a:rPr lang="sl-SI" altLang="sl-SI" sz="2359" dirty="0" smtClean="0">
                <a:cs typeface="Arial" panose="020B0604020202020204" pitchFamily="34" charset="0"/>
              </a:rPr>
              <a:t>18.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2023, </a:t>
            </a:r>
            <a:r>
              <a:rPr lang="sl-SI" altLang="sl-SI" sz="2359" dirty="0">
                <a:cs typeface="Arial" panose="020B0604020202020204" pitchFamily="34" charset="0"/>
              </a:rPr>
              <a:t>od </a:t>
            </a:r>
            <a:r>
              <a:rPr lang="sl-SI" altLang="sl-SI" sz="2359" dirty="0" smtClean="0">
                <a:cs typeface="Arial" panose="020B0604020202020204" pitchFamily="34" charset="0"/>
              </a:rPr>
              <a:t>8.00 </a:t>
            </a:r>
            <a:r>
              <a:rPr lang="sl-SI" altLang="sl-SI" sz="2359" dirty="0">
                <a:cs typeface="Arial" panose="020B0604020202020204" pitchFamily="34" charset="0"/>
              </a:rPr>
              <a:t>do 20.00 na Konservatoriju za glasbo in balet</a:t>
            </a: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2359" dirty="0"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800" dirty="0">
              <a:cs typeface="Arial" panose="020B0604020202020204" pitchFamily="34" charset="0"/>
            </a:endParaRP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1800" dirty="0">
                <a:cs typeface="Arial" panose="020B0604020202020204" pitchFamily="34" charset="0"/>
              </a:rPr>
              <a:t>o natančnejših razporeditvah 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cs typeface="Arial" panose="020B0604020202020204" pitchFamily="34" charset="0"/>
              </a:rPr>
              <a:t>bodo prijavljeni kandidati 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cs typeface="Arial" panose="020B0604020202020204" pitchFamily="34" charset="0"/>
              </a:rPr>
              <a:t>obveščeni pisno na dom</a:t>
            </a:r>
            <a:endParaRPr lang="sl-SI" altLang="sl-SI" sz="22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96899" y="371372"/>
            <a:ext cx="454587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PREIZKUSI NADARJENOSTI OZ. SPRETNOSTI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8193212" y="2148911"/>
            <a:ext cx="3634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b="1" dirty="0">
                <a:solidFill>
                  <a:srgbClr val="7030A0"/>
                </a:solidFill>
              </a:rPr>
              <a:t>Pripomočki,</a:t>
            </a:r>
            <a:r>
              <a:rPr lang="sl-SI" sz="2400" dirty="0">
                <a:solidFill>
                  <a:srgbClr val="7030A0"/>
                </a:solidFill>
              </a:rPr>
              <a:t> ki jih mora učenec prinesti s sabo: </a:t>
            </a:r>
            <a:r>
              <a:rPr lang="sl-SI" sz="2400" b="1" dirty="0">
                <a:solidFill>
                  <a:srgbClr val="7030A0"/>
                </a:solidFill>
              </a:rPr>
              <a:t>glejte razpis!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-228600" y="5448300"/>
            <a:ext cx="11927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800" b="1" dirty="0">
                <a:solidFill>
                  <a:srgbClr val="7030A0"/>
                </a:solidFill>
              </a:rPr>
              <a:t>Potrdilo o opravljenem preizkusu velja samo </a:t>
            </a:r>
          </a:p>
          <a:p>
            <a:pPr algn="r"/>
            <a:r>
              <a:rPr lang="sl-SI" sz="2800" b="1" dirty="0">
                <a:solidFill>
                  <a:srgbClr val="7030A0"/>
                </a:solidFill>
              </a:rPr>
              <a:t>za šolo, na kateri je učenec opravljal preizkus.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5807494" y="211201"/>
            <a:ext cx="6020526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l-SI" dirty="0">
                <a:solidFill>
                  <a:schemeClr val="tx1"/>
                </a:solidFill>
              </a:rPr>
              <a:t>Preizkusi bodo izvedeni </a:t>
            </a:r>
            <a:r>
              <a:rPr lang="sl-SI" b="1" u="sng" dirty="0">
                <a:solidFill>
                  <a:schemeClr val="tx1"/>
                </a:solidFill>
              </a:rPr>
              <a:t>v živo</a:t>
            </a:r>
            <a:r>
              <a:rPr lang="sl-SI" dirty="0">
                <a:solidFill>
                  <a:schemeClr val="tx1"/>
                </a:solidFill>
              </a:rPr>
              <a:t> ali </a:t>
            </a:r>
            <a:r>
              <a:rPr lang="sl-SI" b="1" u="sng" dirty="0">
                <a:solidFill>
                  <a:schemeClr val="tx1"/>
                </a:solidFill>
              </a:rPr>
              <a:t>na </a:t>
            </a:r>
            <a:r>
              <a:rPr lang="sl-SI" b="1" u="sng" dirty="0" smtClean="0">
                <a:solidFill>
                  <a:schemeClr val="tx1"/>
                </a:solidFill>
              </a:rPr>
              <a:t>daljavo.</a:t>
            </a:r>
          </a:p>
          <a:p>
            <a:pPr algn="just"/>
            <a:r>
              <a:rPr lang="sl-SI" u="sng" dirty="0" smtClean="0">
                <a:solidFill>
                  <a:schemeClr val="tx1"/>
                </a:solidFill>
              </a:rPr>
              <a:t>O </a:t>
            </a:r>
            <a:r>
              <a:rPr lang="sl-SI" u="sng" dirty="0">
                <a:solidFill>
                  <a:schemeClr val="tx1"/>
                </a:solidFill>
              </a:rPr>
              <a:t>vseh podrobnostih bodo šole </a:t>
            </a:r>
            <a:r>
              <a:rPr lang="sl-SI" b="1" u="sng" dirty="0">
                <a:solidFill>
                  <a:schemeClr val="tx1"/>
                </a:solidFill>
              </a:rPr>
              <a:t>prijavljene kandidate </a:t>
            </a:r>
            <a:r>
              <a:rPr lang="sl-SI" u="sng" dirty="0">
                <a:solidFill>
                  <a:schemeClr val="tx1"/>
                </a:solidFill>
              </a:rPr>
              <a:t>na preizkus </a:t>
            </a:r>
            <a:r>
              <a:rPr lang="sl-SI" b="1" u="sng" dirty="0">
                <a:solidFill>
                  <a:schemeClr val="tx1"/>
                </a:solidFill>
              </a:rPr>
              <a:t>šole obvestile neposredno</a:t>
            </a:r>
            <a:r>
              <a:rPr lang="sl-SI" u="sng" dirty="0">
                <a:solidFill>
                  <a:schemeClr val="tx1"/>
                </a:solidFill>
              </a:rPr>
              <a:t>,</a:t>
            </a:r>
            <a:r>
              <a:rPr lang="sl-SI" dirty="0">
                <a:solidFill>
                  <a:schemeClr val="tx1"/>
                </a:solidFill>
              </a:rPr>
              <a:t> kandidatom pa svetujemo tudi </a:t>
            </a:r>
            <a:r>
              <a:rPr lang="sl-SI" b="1" dirty="0">
                <a:solidFill>
                  <a:schemeClr val="tx1"/>
                </a:solidFill>
              </a:rPr>
              <a:t>spremljanje spletnih strani šol</a:t>
            </a:r>
            <a:r>
              <a:rPr lang="sl-SI" dirty="0">
                <a:solidFill>
                  <a:schemeClr val="tx1"/>
                </a:solidFill>
              </a:rPr>
              <a:t>, ki bodo izvajale preizkuse nadarjenosti za vpis v posamezne programe.</a:t>
            </a:r>
          </a:p>
        </p:txBody>
      </p:sp>
    </p:spTree>
    <p:extLst>
      <p:ext uri="{BB962C8B-B14F-4D97-AF65-F5344CB8AC3E}">
        <p14:creationId xmlns:p14="http://schemas.microsoft.com/office/powerpoint/2010/main" val="3489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2776" t="43566" r="43380" b="26343"/>
          <a:stretch/>
        </p:blipFill>
        <p:spPr>
          <a:xfrm>
            <a:off x="8974666" y="1650765"/>
            <a:ext cx="2624668" cy="3208868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67170" y="812083"/>
            <a:ext cx="3781331" cy="452694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>
                <a:solidFill>
                  <a:srgbClr val="002060"/>
                </a:solidFill>
              </a:rPr>
              <a:t>KARIERNO </a:t>
            </a:r>
            <a:r>
              <a:rPr lang="sl-SI" altLang="sl-SI" dirty="0" smtClean="0">
                <a:solidFill>
                  <a:srgbClr val="002060"/>
                </a:solidFill>
              </a:rPr>
              <a:t>SREDIŠČE</a:t>
            </a:r>
            <a:endParaRPr lang="sl-SI" altLang="sl-SI" dirty="0">
              <a:solidFill>
                <a:srgbClr val="00206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15418" t="29438" r="60353" b="42759"/>
          <a:stretch/>
        </p:blipFill>
        <p:spPr>
          <a:xfrm>
            <a:off x="545213" y="1753985"/>
            <a:ext cx="4649317" cy="30008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47828" t="44035" r="32707" b="36606"/>
          <a:stretch/>
        </p:blipFill>
        <p:spPr>
          <a:xfrm>
            <a:off x="5279908" y="2261398"/>
            <a:ext cx="3402235" cy="19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39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953669"/>
              </p:ext>
            </p:extLst>
          </p:nvPr>
        </p:nvGraphicFramePr>
        <p:xfrm>
          <a:off x="711202" y="1629927"/>
          <a:ext cx="10985500" cy="4313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6216">
                <a:tc>
                  <a:txBody>
                    <a:bodyPr/>
                    <a:lstStyle/>
                    <a:p>
                      <a:r>
                        <a:rPr lang="sl-SI" sz="18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DO 3. APRILA</a:t>
                      </a:r>
                      <a:endParaRPr lang="sl-SI" sz="1800" b="1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ROK</a:t>
                      </a:r>
                      <a:r>
                        <a:rPr lang="sl-SI" sz="18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ZA ODDAJO</a:t>
                      </a:r>
                      <a:r>
                        <a:rPr lang="sl-SI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PRIJAVNIC </a:t>
                      </a:r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ZA VPIS </a:t>
                      </a:r>
                    </a:p>
                    <a:p>
                      <a:r>
                        <a:rPr lang="sl-SI" sz="18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Prijavnico izpolnimo skupaj </a:t>
                      </a:r>
                      <a:r>
                        <a:rPr lang="sl-SI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šoli, </a:t>
                      </a:r>
                      <a:r>
                        <a:rPr lang="sl-SI" sz="1800" b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starši jo doma podpišete, devetošolci jo </a:t>
                      </a:r>
                      <a:r>
                        <a:rPr lang="sl-SI" sz="18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drugi polovici marca</a:t>
                      </a:r>
                      <a:r>
                        <a:rPr lang="sl-SI" sz="1800" b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oddajo </a:t>
                      </a:r>
                      <a:r>
                        <a:rPr lang="sl-SI" sz="1800" b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 psihologinji;</a:t>
                      </a:r>
                    </a:p>
                    <a:p>
                      <a:r>
                        <a:rPr lang="sl-SI" sz="1800" b="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Vsak učenec </a:t>
                      </a:r>
                      <a:r>
                        <a:rPr lang="sl-SI" sz="1800" b="0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odda </a:t>
                      </a:r>
                      <a:r>
                        <a:rPr lang="sl-SI" sz="1800" b="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prijavo samo na eno šolo! </a:t>
                      </a:r>
                      <a:endParaRPr lang="sl-SI" sz="1800" b="0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l-SI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(izjema: vzporedni vpis v program umetniška gimnazija - glasbena in plesna smer)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535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7. APRIL</a:t>
                      </a:r>
                      <a:endParaRPr lang="sl-SI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JAVNA OBJAVA ŠTEVILČNEGA STANJA PRIJAV     </a:t>
                      </a:r>
                    </a:p>
                    <a:p>
                      <a:r>
                        <a:rPr lang="sl-SI" sz="1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(spletna stran ministrstva)</a:t>
                      </a:r>
                      <a:endParaRPr lang="sl-SI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778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DO 24.</a:t>
                      </a:r>
                      <a:r>
                        <a:rPr lang="sl-SI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APRILA</a:t>
                      </a:r>
                      <a:endParaRPr lang="sl-SI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MOŽNI</a:t>
                      </a:r>
                      <a:r>
                        <a:rPr lang="sl-SI" sz="1800" b="0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PRENOSI</a:t>
                      </a:r>
                      <a:r>
                        <a:rPr lang="sl-SI" sz="1800" b="0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PRIJAV</a:t>
                      </a:r>
                      <a:endParaRPr lang="sl-SI" sz="1800" b="0" i="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587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24. MAJ</a:t>
                      </a:r>
                      <a:endParaRPr lang="sl-SI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OBJAVA ŠOL, KI BODO IMELE OMEJITEV VPISA</a:t>
                      </a:r>
                    </a:p>
                    <a:p>
                      <a:r>
                        <a:rPr lang="sl-SI" sz="1800" b="0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(spletna stran ministrstva)</a:t>
                      </a: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724">
                <a:tc>
                  <a:txBody>
                    <a:bodyPr/>
                    <a:lstStyle/>
                    <a:p>
                      <a:r>
                        <a:rPr lang="sl-SI" sz="1800" b="1" dirty="0">
                          <a:latin typeface="Arial" pitchFamily="34" charset="0"/>
                          <a:cs typeface="Arial" pitchFamily="34" charset="0"/>
                        </a:rPr>
                        <a:t>15. </a:t>
                      </a:r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JUNIJ</a:t>
                      </a:r>
                      <a:endParaRPr lang="sl-SI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RAZDELITEV ZAKLJUČNIH SPRIČEVAL</a:t>
                      </a: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821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latin typeface="Arial" pitchFamily="34" charset="0"/>
                          <a:cs typeface="Arial" pitchFamily="34" charset="0"/>
                        </a:rPr>
                        <a:t>MED 16. IN 21.</a:t>
                      </a:r>
                    </a:p>
                    <a:p>
                      <a:r>
                        <a:rPr lang="pl-PL" sz="1800" b="1" dirty="0" smtClean="0">
                          <a:latin typeface="Arial" pitchFamily="34" charset="0"/>
                          <a:cs typeface="Arial" pitchFamily="34" charset="0"/>
                        </a:rPr>
                        <a:t>JUNIJEM</a:t>
                      </a:r>
                      <a:endParaRPr lang="pl-PL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699" marB="45699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kern="1200" baseline="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VPIS NA SREDNJE ŠOLE, KJER NI OMEJITVE VPISA (o točnih datumih in urah obvestijo srednje šole) </a:t>
                      </a:r>
                      <a:r>
                        <a:rPr lang="sl-SI" sz="18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</a:t>
                      </a:r>
                      <a:r>
                        <a:rPr lang="sl-SI" sz="18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z. </a:t>
                      </a:r>
                      <a:r>
                        <a:rPr lang="sl-SI" sz="1800" b="1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izvedba 1. kroga izbirnega postopka</a:t>
                      </a:r>
                    </a:p>
                  </a:txBody>
                  <a:tcPr marL="91436" marR="91436" marT="45699" marB="45699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1662114" y="284453"/>
            <a:ext cx="908367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PRIJAVA ZA VPIS - pomembni datumi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67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459103" y="2073464"/>
            <a:ext cx="581469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sl-SI" altLang="sl-SI" sz="2000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TOČKE, PRIDOBLJENE Z ZAKLJUČNIMI OCENAMI</a:t>
            </a:r>
            <a:r>
              <a:rPr lang="sl-SI" altLang="sl-SI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 OBVEZNIH PREDMETOV V 7., 8. IN 9. RAZREDU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sl-SI" altLang="sl-SI" sz="2000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  <a:defRPr/>
            </a:pPr>
            <a:r>
              <a:rPr lang="sl-SI" altLang="sl-SI" sz="2000" b="1" u="sng" dirty="0">
                <a:solidFill>
                  <a:srgbClr val="336699"/>
                </a:solidFill>
                <a:latin typeface="Trebuchet MS" panose="020B0603020202020204" pitchFamily="34" charset="0"/>
              </a:rPr>
              <a:t>TOČKE, DOSEŽENE NA NPZ IZ SLO in MAT </a:t>
            </a:r>
            <a:r>
              <a:rPr lang="sl-SI" altLang="sl-SI" sz="2000" b="1" dirty="0">
                <a:solidFill>
                  <a:srgbClr val="336699"/>
                </a:solidFill>
                <a:latin typeface="Trebuchet MS" panose="020B0603020202020204" pitchFamily="34" charset="0"/>
              </a:rPr>
              <a:t>(ob SOGLASJU STARŠEV!)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sl-SI" altLang="sl-SI" sz="2000" dirty="0">
                <a:solidFill>
                  <a:srgbClr val="336699"/>
                </a:solidFill>
                <a:latin typeface="Trebuchet MS" panose="020B0603020202020204" pitchFamily="34" charset="0"/>
              </a:rPr>
              <a:t>    samo za kandidate z istim številom točk na </a:t>
            </a:r>
            <a:endParaRPr lang="sl-SI" altLang="sl-SI" sz="2000" dirty="0" smtClean="0">
              <a:solidFill>
                <a:srgbClr val="336699"/>
              </a:solidFill>
              <a:latin typeface="Trebuchet MS" panose="020B0603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sl-SI" altLang="sl-SI" sz="2000" dirty="0">
                <a:solidFill>
                  <a:srgbClr val="336699"/>
                </a:solidFill>
                <a:latin typeface="Trebuchet MS" panose="020B0603020202020204" pitchFamily="34" charset="0"/>
              </a:rPr>
              <a:t> </a:t>
            </a:r>
            <a:r>
              <a:rPr lang="sl-SI" altLang="sl-SI" sz="2000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   spodnji </a:t>
            </a:r>
            <a:r>
              <a:rPr lang="sl-SI" altLang="sl-SI" sz="2000" dirty="0">
                <a:solidFill>
                  <a:srgbClr val="336699"/>
                </a:solidFill>
                <a:latin typeface="Trebuchet MS" panose="020B0603020202020204" pitchFamily="34" charset="0"/>
              </a:rPr>
              <a:t>meji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sl-SI" altLang="sl-SI" sz="2000" dirty="0">
              <a:solidFill>
                <a:srgbClr val="336699"/>
              </a:solidFill>
              <a:latin typeface="Trebuchet MS" panose="020B0603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3"/>
              <a:defRPr/>
            </a:pPr>
            <a:r>
              <a:rPr lang="sl-SI" altLang="sl-SI" sz="2000" b="1" u="sng" dirty="0">
                <a:solidFill>
                  <a:srgbClr val="336699"/>
                </a:solidFill>
                <a:latin typeface="Trebuchet MS" panose="020B0603020202020204" pitchFamily="34" charset="0"/>
              </a:rPr>
              <a:t>DODATNE TOČKE PO MERILIH, KI JIH DOLOČI SREDNJA ŠOLA</a:t>
            </a:r>
            <a:endParaRPr lang="sl-SI" altLang="sl-SI" sz="2000" dirty="0">
              <a:solidFill>
                <a:srgbClr val="33669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3014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65160"/>
              </p:ext>
            </p:extLst>
          </p:nvPr>
        </p:nvGraphicFramePr>
        <p:xfrm>
          <a:off x="6631218" y="571254"/>
          <a:ext cx="4940296" cy="5878286"/>
        </p:xfrm>
        <a:graphic>
          <a:graphicData uri="http://schemas.openxmlformats.org/drawingml/2006/table">
            <a:tbl>
              <a:tblPr/>
              <a:tblGrid>
                <a:gridCol w="211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3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razred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 razred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 razred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PREDMETI: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točke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točke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točke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Slovenščina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Matematika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Tuji jezik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Likovna umetnost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Glasbena umetnost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Geografija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Zgodovina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Državljanska kultura in etika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Fizika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Kemija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Biologija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Naravoslovje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Tehnika in tehnologija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Šport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SKUPAJ razredi posamezno: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095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SKUPAJ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+ 8. + 9. razred:</a:t>
                      </a:r>
                      <a:endParaRPr kumimoji="0" lang="sl-SI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175</a:t>
                      </a:r>
                      <a:endParaRPr kumimoji="0" lang="sl-SI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114302" y="432916"/>
            <a:ext cx="6159500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02060"/>
                </a:solidFill>
              </a:rPr>
              <a:t>MERILA ZA IZBIRO V PRIMERU </a:t>
            </a:r>
            <a:endParaRPr lang="sl-SI" dirty="0">
              <a:solidFill>
                <a:srgbClr val="002060"/>
              </a:solidFill>
            </a:endParaRPr>
          </a:p>
          <a:p>
            <a:pPr algn="ctr"/>
            <a:r>
              <a:rPr lang="it-IT" dirty="0">
                <a:solidFill>
                  <a:srgbClr val="002060"/>
                </a:solidFill>
              </a:rPr>
              <a:t>OMEJITVE VPISA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1554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1176394" y="1270939"/>
            <a:ext cx="9374952" cy="5341651"/>
          </a:xfrm>
        </p:spPr>
        <p:txBody>
          <a:bodyPr>
            <a:normAutofit fontScale="85000" lnSpcReduction="20000"/>
          </a:bodyPr>
          <a:lstStyle/>
          <a:p>
            <a:pPr marL="376161" eaLnBrk="1" hangingPunct="1">
              <a:spcBef>
                <a:spcPts val="726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/>
              <a:t>Program X sprejme 100 dijakov,</a:t>
            </a:r>
          </a:p>
          <a:p>
            <a:pPr marL="376161" eaLnBrk="1" hangingPunct="1">
              <a:spcBef>
                <a:spcPts val="726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/>
              <a:t>prijavi se preveč kandidatov, zato omeji vpis,</a:t>
            </a:r>
          </a:p>
          <a:p>
            <a:pPr marL="376161" eaLnBrk="1" hangingPunct="1">
              <a:spcBef>
                <a:spcPts val="63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/>
              <a:t>v 1. krogu izbirnega postopka zapolnijo 90 % mest.</a:t>
            </a:r>
          </a:p>
          <a:p>
            <a:pPr indent="-309639" eaLnBrk="1" hangingPunct="1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2400" dirty="0"/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zaporedna št. kandidata:                                   št. točk: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1 ……………………………………………………………….... 175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2………………………………………………………………..... 174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3………………………………………………………………..... 174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  …………………………………………………………………..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  …………………………………………………………………..	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88 ………………………………………………………………. 132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89 ………………………………………………………………. 131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90 ………………………………………………………………. š</a:t>
            </a:r>
            <a:r>
              <a:rPr lang="sl-SI" altLang="sl-SI" sz="2000" dirty="0" smtClean="0"/>
              <a:t>t. točk, ki jih </a:t>
            </a:r>
            <a:r>
              <a:rPr lang="sl-SI" altLang="sl-SI" sz="2000" dirty="0"/>
              <a:t>je imel zadnji, ki je še sprejet (npr. 130)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>
                <a:solidFill>
                  <a:srgbClr val="C00000"/>
                </a:solidFill>
              </a:rPr>
              <a:t>------------------------------------------------------------------------------- spodnja meja 1. kroga izbirnega postopka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91 ………………………………………………………………. 129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92 ………………………………………………………………. 129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93 ………………………………………………………………. 128</a:t>
            </a:r>
            <a:endParaRPr lang="sl-SI" altLang="sl-SI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013648" y="497355"/>
            <a:ext cx="9537698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izbirni postopek – primer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54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vsebine 2"/>
          <p:cNvSpPr>
            <a:spLocks noGrp="1"/>
          </p:cNvSpPr>
          <p:nvPr>
            <p:ph idx="1"/>
          </p:nvPr>
        </p:nvSpPr>
        <p:spPr>
          <a:xfrm>
            <a:off x="1143000" y="1405880"/>
            <a:ext cx="9359900" cy="4514119"/>
          </a:xfrm>
        </p:spPr>
        <p:txBody>
          <a:bodyPr>
            <a:normAutofit/>
          </a:bodyPr>
          <a:lstStyle/>
          <a:p>
            <a:pPr eaLnBrk="1">
              <a:buFont typeface="Arial" panose="020B0604020202020204" pitchFamily="34" charset="0"/>
              <a:buChar char="•"/>
            </a:pPr>
            <a:r>
              <a:rPr lang="sl-SI" altLang="sl-SI" sz="2000" dirty="0"/>
              <a:t>2. krog izbirnega postopka: sodelujejo samo kandidati, ki se po prvem krogu niso uvrstili na izbrano šolo,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sl-SI" altLang="sl-SI" sz="2000" dirty="0"/>
              <a:t>kandidirajo na:</a:t>
            </a:r>
          </a:p>
          <a:p>
            <a:pPr marL="516636" lvl="4" indent="0">
              <a:buNone/>
            </a:pPr>
            <a:r>
              <a:rPr lang="sl-SI" altLang="sl-SI" sz="2000" b="1" dirty="0"/>
              <a:t>- 10 % prostih mest na vseh srednjih šolah, ki imajo omejitev in </a:t>
            </a:r>
          </a:p>
          <a:p>
            <a:pPr marL="516636" lvl="4" indent="0">
              <a:buNone/>
            </a:pPr>
            <a:r>
              <a:rPr lang="sl-SI" altLang="sl-SI" sz="2000" b="1" dirty="0"/>
              <a:t>- na šolah, ki so brez omejitve vpisa,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l-SI" altLang="sl-SI" sz="2000" b="1" dirty="0"/>
              <a:t>  po </a:t>
            </a:r>
            <a:r>
              <a:rPr lang="sl-SI" altLang="sl-SI" sz="2000" b="1" u="sng" dirty="0"/>
              <a:t>prioritetnem vrstnem redu naštejejo 10 šol</a:t>
            </a:r>
            <a:r>
              <a:rPr lang="sl-SI" altLang="sl-SI" sz="2000" b="1" dirty="0"/>
              <a:t>, na katere bi se želeli vpisati,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l-SI" altLang="sl-SI" sz="2000" b="1" dirty="0"/>
              <a:t>  svoje namere do </a:t>
            </a:r>
            <a:r>
              <a:rPr lang="sl-SI" altLang="sl-SI" sz="2000" b="1" dirty="0" smtClean="0"/>
              <a:t>23. </a:t>
            </a:r>
            <a:r>
              <a:rPr lang="sl-SI" altLang="sl-SI" sz="2000" b="1" dirty="0"/>
              <a:t>junija oddajo na šoli, kjer imajo prijavnico, </a:t>
            </a:r>
          </a:p>
          <a:p>
            <a:pPr marL="0" lvl="1" indent="0">
              <a:buClrTx/>
              <a:buNone/>
            </a:pPr>
            <a:r>
              <a:rPr lang="sl-SI" altLang="sl-SI" sz="2000" b="1" dirty="0"/>
              <a:t>     </a:t>
            </a:r>
            <a:r>
              <a:rPr lang="sl-SI" altLang="sl-SI" sz="2000" b="1" dirty="0" smtClean="0"/>
              <a:t>29. </a:t>
            </a:r>
            <a:r>
              <a:rPr lang="sl-SI" altLang="sl-SI" sz="2000" b="1" dirty="0"/>
              <a:t>junija izvedo, na katero od naštetih šol so bili razvrščeni,</a:t>
            </a:r>
          </a:p>
          <a:p>
            <a:pPr marL="0" lvl="1" indent="0">
              <a:buClrTx/>
              <a:buNone/>
            </a:pPr>
            <a:r>
              <a:rPr lang="sl-SI" altLang="sl-SI" sz="2000" b="1" dirty="0"/>
              <a:t>     nanjo se lahko vpišejo najkasneje do </a:t>
            </a:r>
            <a:r>
              <a:rPr lang="sl-SI" altLang="sl-SI" sz="2000" b="1" dirty="0" smtClean="0"/>
              <a:t>30. </a:t>
            </a:r>
            <a:r>
              <a:rPr lang="sl-SI" altLang="sl-SI" sz="2000" b="1" dirty="0"/>
              <a:t>julija.</a:t>
            </a:r>
          </a:p>
          <a:p>
            <a:pPr lvl="1" indent="-342900"/>
            <a:endParaRPr lang="sl-SI" altLang="sl-SI" sz="2000" b="1" dirty="0"/>
          </a:p>
          <a:p>
            <a:pPr marL="516636" lvl="4" indent="0">
              <a:buNone/>
            </a:pPr>
            <a:endParaRPr lang="sl-SI" altLang="sl-SI" sz="2000" b="1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150029" y="503497"/>
            <a:ext cx="4914897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izbirni postopek – primer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42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524002" y="1868271"/>
            <a:ext cx="8648698" cy="3478429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400" dirty="0" smtClean="0">
                <a:solidFill>
                  <a:srgbClr val="FF0000"/>
                </a:solidFill>
              </a:rPr>
              <a:t>21</a:t>
            </a:r>
            <a:r>
              <a:rPr lang="sl-SI" altLang="sl-SI" sz="2400" b="1" dirty="0">
                <a:solidFill>
                  <a:srgbClr val="FF0000"/>
                </a:solidFill>
              </a:rPr>
              <a:t>. </a:t>
            </a:r>
            <a:r>
              <a:rPr lang="sl-SI" altLang="sl-SI" sz="2400" b="1" dirty="0" smtClean="0">
                <a:solidFill>
                  <a:srgbClr val="FF0000"/>
                </a:solidFill>
              </a:rPr>
              <a:t>junij:</a:t>
            </a:r>
            <a:r>
              <a:rPr lang="sl-SI" altLang="sl-SI" sz="2400" b="1" dirty="0" smtClean="0">
                <a:solidFill>
                  <a:srgbClr val="0070C0"/>
                </a:solidFill>
              </a:rPr>
              <a:t> </a:t>
            </a:r>
            <a:r>
              <a:rPr lang="sl-SI" altLang="sl-SI" sz="2400" dirty="0"/>
              <a:t>objava spodnjih mej 1. kroga izbirnega postopka </a:t>
            </a:r>
          </a:p>
          <a:p>
            <a:pPr eaLnBrk="1" hangingPunct="1"/>
            <a:r>
              <a:rPr lang="sl-SI" altLang="sl-SI" sz="2400" dirty="0"/>
              <a:t>(spletna stran ministrstva),</a:t>
            </a:r>
          </a:p>
          <a:p>
            <a:r>
              <a:rPr lang="sl-SI" altLang="sl-SI" sz="2400" b="1" dirty="0">
                <a:solidFill>
                  <a:srgbClr val="FF0000"/>
                </a:solidFill>
              </a:rPr>
              <a:t>do </a:t>
            </a:r>
            <a:r>
              <a:rPr lang="sl-SI" altLang="sl-SI" sz="2400" b="1" dirty="0" smtClean="0">
                <a:solidFill>
                  <a:srgbClr val="FF0000"/>
                </a:solidFill>
              </a:rPr>
              <a:t>23. </a:t>
            </a:r>
            <a:r>
              <a:rPr lang="sl-SI" altLang="sl-SI" sz="2400" b="1" dirty="0">
                <a:solidFill>
                  <a:srgbClr val="FF0000"/>
                </a:solidFill>
              </a:rPr>
              <a:t>junija: </a:t>
            </a:r>
            <a:r>
              <a:rPr lang="sl-SI" altLang="sl-SI" sz="2400" dirty="0"/>
              <a:t>prijava neizbranih v 1. krogu izbirnega postopka za </a:t>
            </a:r>
          </a:p>
          <a:p>
            <a:r>
              <a:rPr lang="sl-SI" altLang="sl-SI" sz="2400" dirty="0"/>
              <a:t>2. krog izbirnega postopka (na srednji šoli; do 15. ure),</a:t>
            </a:r>
          </a:p>
          <a:p>
            <a:r>
              <a:rPr lang="sl-SI" altLang="sl-SI" sz="2400" dirty="0" smtClean="0">
                <a:solidFill>
                  <a:srgbClr val="FF0000"/>
                </a:solidFill>
              </a:rPr>
              <a:t>29</a:t>
            </a:r>
            <a:r>
              <a:rPr lang="sl-SI" altLang="sl-SI" sz="2400" b="1" dirty="0" smtClean="0">
                <a:solidFill>
                  <a:srgbClr val="FF0000"/>
                </a:solidFill>
              </a:rPr>
              <a:t>. </a:t>
            </a:r>
            <a:r>
              <a:rPr lang="sl-SI" altLang="sl-SI" sz="2400" b="1" dirty="0">
                <a:solidFill>
                  <a:srgbClr val="FF0000"/>
                </a:solidFill>
              </a:rPr>
              <a:t>junij:</a:t>
            </a:r>
            <a:r>
              <a:rPr lang="sl-SI" altLang="sl-SI" sz="2400" dirty="0">
                <a:solidFill>
                  <a:srgbClr val="0070C0"/>
                </a:solidFill>
              </a:rPr>
              <a:t> </a:t>
            </a:r>
            <a:r>
              <a:rPr lang="sl-SI" altLang="sl-SI" sz="2400" dirty="0"/>
              <a:t>objava spodnjih mej 2. kroga izbirnega postopka </a:t>
            </a:r>
          </a:p>
          <a:p>
            <a:pPr eaLnBrk="1" hangingPunct="1"/>
            <a:r>
              <a:rPr lang="sl-SI" altLang="sl-SI" sz="2400" dirty="0"/>
              <a:t>(spletna stran ministrstva),</a:t>
            </a:r>
          </a:p>
          <a:p>
            <a:r>
              <a:rPr lang="sl-SI" altLang="sl-SI" sz="2400" b="1" dirty="0">
                <a:solidFill>
                  <a:srgbClr val="FF0000"/>
                </a:solidFill>
              </a:rPr>
              <a:t>do 31. avgusta:</a:t>
            </a:r>
            <a:r>
              <a:rPr lang="sl-SI" altLang="sl-SI" sz="2400" dirty="0">
                <a:solidFill>
                  <a:srgbClr val="0070C0"/>
                </a:solidFill>
              </a:rPr>
              <a:t> </a:t>
            </a:r>
            <a:r>
              <a:rPr lang="sl-SI" altLang="sl-SI" sz="2400" dirty="0"/>
              <a:t>vpis na srednje šole, ki še imajo prosta mesta</a:t>
            </a:r>
          </a:p>
          <a:p>
            <a:pPr eaLnBrk="1" hangingPunct="1"/>
            <a:endParaRPr lang="sl-SI" altLang="sl-SI" sz="2400" b="1" u="sng" dirty="0">
              <a:solidFill>
                <a:srgbClr val="0070C0"/>
              </a:solidFill>
            </a:endParaRPr>
          </a:p>
          <a:p>
            <a:pPr eaLnBrk="1" hangingPunct="1"/>
            <a:endParaRPr lang="sl-SI" altLang="sl-SI" sz="2359" dirty="0">
              <a:solidFill>
                <a:srgbClr val="0070C0"/>
              </a:solidFill>
            </a:endParaRPr>
          </a:p>
          <a:p>
            <a:pPr eaLnBrk="1" hangingPunct="1"/>
            <a:endParaRPr lang="sl-SI" altLang="sl-SI" sz="2359" dirty="0">
              <a:solidFill>
                <a:srgbClr val="0070C0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346200" y="764055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V PRIMERU OMEJITVE VPISA – POMEMBNI </a:t>
            </a:r>
            <a:r>
              <a:rPr lang="sl-SI" dirty="0" smtClean="0">
                <a:solidFill>
                  <a:srgbClr val="002060"/>
                </a:solidFill>
              </a:rPr>
              <a:t>DATUMI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32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665864"/>
            <a:ext cx="9143901" cy="4455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2641600" y="738366"/>
            <a:ext cx="64389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učenci s posebnimi potrebami</a:t>
            </a:r>
          </a:p>
        </p:txBody>
      </p:sp>
    </p:spTree>
    <p:extLst>
      <p:ext uri="{BB962C8B-B14F-4D97-AF65-F5344CB8AC3E}">
        <p14:creationId xmlns:p14="http://schemas.microsoft.com/office/powerpoint/2010/main" val="176049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006600" y="616695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ŠOLE Z OMEJITVIJO VPISA V PRETEKLem Šolskem Letu – gorenjska  REGIJA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678180" y="1770150"/>
            <a:ext cx="112166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</a:rPr>
              <a:t>Gimnazija Kranj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Gimnazija: </a:t>
            </a:r>
            <a:r>
              <a:rPr lang="sl-SI" dirty="0">
                <a:latin typeface="Century Gothic" panose="020B0502020202020204" pitchFamily="34" charset="0"/>
              </a:rPr>
              <a:t>točke iz ocen 148;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 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Gimnazija Franceta Prešerna Kranj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Ekonomska gimnazija: </a:t>
            </a:r>
            <a:r>
              <a:rPr lang="sl-SI" dirty="0">
                <a:latin typeface="Century Gothic" panose="020B0502020202020204" pitchFamily="34" charset="0"/>
              </a:rPr>
              <a:t>točke iz ocen 139,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Gimnazija – športni oddelek: </a:t>
            </a:r>
            <a:r>
              <a:rPr lang="sl-SI" dirty="0">
                <a:latin typeface="Century Gothic" panose="020B0502020202020204" pitchFamily="34" charset="0"/>
              </a:rPr>
              <a:t>točke iz ocen in športnih dosežkov 168,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Ekonomska gimnazija – športni oddelek: </a:t>
            </a:r>
            <a:r>
              <a:rPr lang="sl-SI" dirty="0">
                <a:latin typeface="Century Gothic" panose="020B0502020202020204" pitchFamily="34" charset="0"/>
              </a:rPr>
              <a:t>točke iz ocen in športnih dosežkov 153;</a:t>
            </a: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 </a:t>
            </a: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Srednja šola Jesenice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Predšolska vzgoja: </a:t>
            </a:r>
            <a:r>
              <a:rPr lang="sl-SI" dirty="0">
                <a:latin typeface="Century Gothic" panose="020B0502020202020204" pitchFamily="34" charset="0"/>
              </a:rPr>
              <a:t>točke iz ocen 111;</a:t>
            </a: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 </a:t>
            </a: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Šolski center Kranj, Srednja tehniška šola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Tehnik računalništva: </a:t>
            </a:r>
            <a:r>
              <a:rPr lang="sl-SI" dirty="0">
                <a:latin typeface="Century Gothic" panose="020B0502020202020204" pitchFamily="34" charset="0"/>
              </a:rPr>
              <a:t>točke iz ocen 125,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Tehnik </a:t>
            </a:r>
            <a:r>
              <a:rPr lang="sl-SI" b="1" dirty="0" err="1">
                <a:latin typeface="Century Gothic" panose="020B0502020202020204" pitchFamily="34" charset="0"/>
              </a:rPr>
              <a:t>mehatronike</a:t>
            </a:r>
            <a:r>
              <a:rPr lang="sl-SI" b="1" dirty="0">
                <a:latin typeface="Century Gothic" panose="020B0502020202020204" pitchFamily="34" charset="0"/>
              </a:rPr>
              <a:t>: </a:t>
            </a:r>
            <a:r>
              <a:rPr lang="sl-SI" dirty="0">
                <a:latin typeface="Century Gothic" panose="020B0502020202020204" pitchFamily="34" charset="0"/>
              </a:rPr>
              <a:t>točke iz ocen 129, iz nacionalnih preizkusov znanja 135, 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Računalnikar: </a:t>
            </a:r>
            <a:r>
              <a:rPr lang="sl-SI" dirty="0">
                <a:latin typeface="Century Gothic" panose="020B0502020202020204" pitchFamily="34" charset="0"/>
              </a:rPr>
              <a:t>točke iz ocen 110, iz nacionalnih preizkusov znanja 67,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</a:t>
            </a:r>
            <a:r>
              <a:rPr lang="sl-SI" b="1" dirty="0" err="1">
                <a:latin typeface="Century Gothic" panose="020B0502020202020204" pitchFamily="34" charset="0"/>
              </a:rPr>
              <a:t>Mehatronik</a:t>
            </a:r>
            <a:r>
              <a:rPr lang="sl-SI" b="1" dirty="0">
                <a:latin typeface="Century Gothic" panose="020B0502020202020204" pitchFamily="34" charset="0"/>
              </a:rPr>
              <a:t> operater: </a:t>
            </a:r>
            <a:r>
              <a:rPr lang="sl-SI" dirty="0">
                <a:latin typeface="Century Gothic" panose="020B0502020202020204" pitchFamily="34" charset="0"/>
              </a:rPr>
              <a:t>točke iz ocen 106.</a:t>
            </a:r>
          </a:p>
          <a:p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43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006600" y="914867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ŠOLE Z OMEJITVIJO VPISA V Letu </a:t>
            </a:r>
            <a:r>
              <a:rPr lang="sl-SI" dirty="0" smtClean="0">
                <a:solidFill>
                  <a:srgbClr val="002060"/>
                </a:solidFill>
              </a:rPr>
              <a:t>2021 </a:t>
            </a:r>
            <a:r>
              <a:rPr lang="sl-SI" dirty="0">
                <a:solidFill>
                  <a:srgbClr val="002060"/>
                </a:solidFill>
              </a:rPr>
              <a:t>– </a:t>
            </a:r>
          </a:p>
          <a:p>
            <a:pPr algn="ctr"/>
            <a:r>
              <a:rPr lang="sl-SI" dirty="0">
                <a:solidFill>
                  <a:srgbClr val="002060"/>
                </a:solidFill>
              </a:rPr>
              <a:t>gorenjska  REGIJA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678180" y="2136919"/>
            <a:ext cx="11216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</a:rPr>
              <a:t>Ekonomska gimnazija in srednja šola Radovljica 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•	program Medijski tehnik: </a:t>
            </a:r>
            <a:r>
              <a:rPr lang="sl-SI" dirty="0">
                <a:latin typeface="Century Gothic" panose="020B0502020202020204" pitchFamily="34" charset="0"/>
              </a:rPr>
              <a:t>točke iz ocen 106;</a:t>
            </a:r>
          </a:p>
          <a:p>
            <a:endParaRPr lang="sl-SI" b="1" dirty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Šolski center Kranj, Srednja tehniška šola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•	program Tehnik računalništva: </a:t>
            </a:r>
            <a:r>
              <a:rPr lang="sl-SI" dirty="0">
                <a:latin typeface="Century Gothic" panose="020B0502020202020204" pitchFamily="34" charset="0"/>
              </a:rPr>
              <a:t>točke iz ocen 124,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•	program Tehnik </a:t>
            </a:r>
            <a:r>
              <a:rPr lang="sl-SI" b="1" dirty="0" err="1">
                <a:latin typeface="Century Gothic" panose="020B0502020202020204" pitchFamily="34" charset="0"/>
              </a:rPr>
              <a:t>mehatronike</a:t>
            </a:r>
            <a:r>
              <a:rPr lang="sl-SI" b="1" dirty="0">
                <a:latin typeface="Century Gothic" panose="020B0502020202020204" pitchFamily="34" charset="0"/>
              </a:rPr>
              <a:t>: </a:t>
            </a:r>
            <a:r>
              <a:rPr lang="sl-SI" dirty="0">
                <a:latin typeface="Century Gothic" panose="020B0502020202020204" pitchFamily="34" charset="0"/>
              </a:rPr>
              <a:t>točke iz ocen 109, točke iz ocen treh predmetov 22,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•	program Računalnikar: </a:t>
            </a:r>
            <a:r>
              <a:rPr lang="sl-SI" dirty="0">
                <a:latin typeface="Century Gothic" panose="020B0502020202020204" pitchFamily="34" charset="0"/>
              </a:rPr>
              <a:t>točke iz ocen 101;</a:t>
            </a:r>
          </a:p>
          <a:p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45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89750" y="2471209"/>
            <a:ext cx="11209300" cy="4526491"/>
          </a:xfrm>
        </p:spPr>
        <p:txBody>
          <a:bodyPr>
            <a:normAutofit fontScale="85000" lnSpcReduction="20000"/>
          </a:bodyPr>
          <a:lstStyle/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buNone/>
              <a:defRPr/>
            </a:pPr>
            <a:endParaRPr lang="sl-SI" sz="2000" dirty="0">
              <a:solidFill>
                <a:prstClr val="black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algn="ctr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dirty="0"/>
          </a:p>
          <a:p>
            <a:pPr marL="553029" indent="-553029" algn="ctr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dirty="0"/>
          </a:p>
          <a:p>
            <a:pPr marL="553029" indent="-553029" algn="ctr" defTabSz="829544" ea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Razpise 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štipendij in dodatne informacije 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najdete na 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spletni strani </a:t>
            </a:r>
            <a:endParaRPr lang="sl-SI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3029" indent="-553029" algn="ctr" defTabSz="829544" ea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r>
              <a:rPr lang="sl-SI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Javnega </a:t>
            </a:r>
            <a:r>
              <a:rPr lang="sl-SI" sz="2100" u="sng" dirty="0">
                <a:latin typeface="Arial" panose="020B0604020202020204" pitchFamily="34" charset="0"/>
                <a:cs typeface="Arial" panose="020B0604020202020204" pitchFamily="34" charset="0"/>
              </a:rPr>
              <a:t>štipendijskega, razvojnega, invalidskega in preživninskega sklada Republike Slovenije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53029" indent="-553029" algn="ctr" defTabSz="829544" ea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r>
              <a:rPr lang="sl-SI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http://www.sklad-kadri.si/si/stipendije/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587500" y="573555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štipendije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40498"/>
              </p:ext>
            </p:extLst>
          </p:nvPr>
        </p:nvGraphicFramePr>
        <p:xfrm>
          <a:off x="698500" y="1347139"/>
          <a:ext cx="10591800" cy="41271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95900">
                  <a:extLst>
                    <a:ext uri="{9D8B030D-6E8A-4147-A177-3AD203B41FA5}">
                      <a16:colId xmlns:a16="http://schemas.microsoft.com/office/drawing/2014/main" val="1164393401"/>
                    </a:ext>
                  </a:extLst>
                </a:gridCol>
                <a:gridCol w="5295900">
                  <a:extLst>
                    <a:ext uri="{9D8B030D-6E8A-4147-A177-3AD203B41FA5}">
                      <a16:colId xmlns:a16="http://schemas.microsoft.com/office/drawing/2014/main" val="3146276720"/>
                    </a:ext>
                  </a:extLst>
                </a:gridCol>
              </a:tblGrid>
              <a:tr h="2234262">
                <a:tc>
                  <a:txBody>
                    <a:bodyPr/>
                    <a:lstStyle/>
                    <a:p>
                      <a:pPr marL="553029" indent="-553029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ZOISOVE ŠTIPENDIJE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u="none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Pogoj za pridobitev štipendije </a:t>
                      </a:r>
                      <a:r>
                        <a:rPr lang="sl-SI" sz="18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je: </a:t>
                      </a:r>
                      <a:endParaRPr lang="sl-SI" sz="1800" b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izjemni dosežek</a:t>
                      </a:r>
                      <a:r>
                        <a:rPr lang="sl-SI" sz="1800" b="1" u="none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(državna</a:t>
                      </a:r>
                      <a:r>
                        <a:rPr lang="sl-SI" sz="1800" b="1" u="none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tekmovanja, raziskovalne naloge, umetniška dela) </a:t>
                      </a:r>
                      <a:r>
                        <a:rPr lang="sl-SI" sz="1800" b="1" u="none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povprečna ocena v 9. razredu najmanj 4,70 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(povprečje zaključnih ocen vseh predmetov),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razpis v juniju,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vlogo</a:t>
                      </a:r>
                      <a:r>
                        <a:rPr lang="sl-SI" sz="1800" b="1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možno oddati elektronsko.</a:t>
                      </a:r>
                      <a:endParaRPr lang="sl-SI" sz="1800" b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53029" indent="-553029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KADROVSKE ŠTIPENDIJE</a:t>
                      </a:r>
                    </a:p>
                    <a:p>
                      <a:pPr marL="0" indent="0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Razpisujejo podjetja, </a:t>
                      </a:r>
                    </a:p>
                    <a:p>
                      <a:pPr marL="0" indent="0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razpis v juniju.</a:t>
                      </a:r>
                      <a:endParaRPr lang="sl-SI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3831"/>
                  </a:ext>
                </a:extLst>
              </a:tr>
              <a:tr h="1892857">
                <a:tc>
                  <a:txBody>
                    <a:bodyPr/>
                    <a:lstStyle/>
                    <a:p>
                      <a:pPr marL="553029" indent="-553029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DRŽAVNE ŠTIPENDIJE </a:t>
                      </a:r>
                      <a:endParaRPr lang="sl-SI" sz="1800" b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Dodelitev glede na dohodek družine,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vloga na Centru za socialno delo.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53029" indent="-553029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ŠTIPENDIJE ZA DEFICITARNE POKLICE </a:t>
                      </a:r>
                    </a:p>
                    <a:p>
                      <a:pPr marL="0" marR="0" indent="0" algn="l" defTabSz="829544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namenjena dijakom,</a:t>
                      </a:r>
                      <a:r>
                        <a:rPr lang="sl-SI" sz="1800" b="1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 se izobražujejo za </a:t>
                      </a:r>
                      <a:r>
                        <a:rPr lang="sl-SI" sz="1800" b="1" u="sng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poklice</a:t>
                      </a: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za katere primanjkuje kadra</a:t>
                      </a:r>
                      <a:r>
                        <a:rPr lang="sl-SI" sz="1800" b="1" u="none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800" b="1" baseline="0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 </a:t>
                      </a:r>
                      <a:r>
                        <a:rPr lang="sl-SI" sz="1800" b="1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opredeljeni v razpisu),</a:t>
                      </a:r>
                    </a:p>
                    <a:p>
                      <a:pPr marL="0" marR="0" indent="0" algn="l" defTabSz="829544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možno kombinirati 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državno štipendijo in Zoisovo štipendijo.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952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417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36045" y="1785263"/>
            <a:ext cx="4023776" cy="4551363"/>
          </a:xfrm>
        </p:spPr>
        <p:txBody>
          <a:bodyPr>
            <a:normAutofit/>
          </a:bodyPr>
          <a:lstStyle/>
          <a:p>
            <a:pPr marL="0" indent="0">
              <a:buClr>
                <a:srgbClr val="F49100"/>
              </a:buClr>
            </a:pPr>
            <a:r>
              <a:rPr lang="sl-SI" sz="2000" dirty="0" smtClean="0">
                <a:solidFill>
                  <a:prstClr val="black"/>
                </a:solidFill>
              </a:rPr>
              <a:t>- </a:t>
            </a:r>
            <a:r>
              <a:rPr lang="sl-SI" sz="2000" dirty="0" smtClean="0">
                <a:solidFill>
                  <a:srgbClr val="00B050"/>
                </a:solidFill>
              </a:rPr>
              <a:t>gastronom hotelir</a:t>
            </a:r>
          </a:p>
          <a:p>
            <a:pPr marL="0" lvl="0" indent="0">
              <a:buClr>
                <a:srgbClr val="F49100"/>
              </a:buClr>
            </a:pPr>
            <a:r>
              <a:rPr lang="sl-SI" sz="2000" dirty="0" smtClean="0">
                <a:solidFill>
                  <a:prstClr val="black"/>
                </a:solidFill>
              </a:rPr>
              <a:t>- </a:t>
            </a:r>
            <a:r>
              <a:rPr lang="sl-SI" sz="2000" dirty="0" smtClean="0">
                <a:solidFill>
                  <a:srgbClr val="00B050"/>
                </a:solidFill>
              </a:rPr>
              <a:t>izdelovalec </a:t>
            </a:r>
            <a:r>
              <a:rPr lang="sl-SI" sz="2000" dirty="0">
                <a:solidFill>
                  <a:srgbClr val="00B050"/>
                </a:solidFill>
              </a:rPr>
              <a:t>kovinskih </a:t>
            </a:r>
            <a:r>
              <a:rPr lang="sl-SI" sz="2000" dirty="0" smtClean="0">
                <a:solidFill>
                  <a:srgbClr val="00B050"/>
                </a:solidFill>
              </a:rPr>
              <a:t>konstrukcij</a:t>
            </a:r>
            <a:endParaRPr lang="sl-SI" sz="2000" dirty="0">
              <a:solidFill>
                <a:prstClr val="black"/>
              </a:solidFill>
            </a:endParaRP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</a:t>
            </a:r>
            <a:r>
              <a:rPr lang="sl-SI" sz="2000" b="1" dirty="0">
                <a:solidFill>
                  <a:prstClr val="black"/>
                </a:solidFill>
              </a:rPr>
              <a:t>kamnosek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</a:t>
            </a:r>
            <a:r>
              <a:rPr lang="sl-SI" sz="2000" dirty="0">
                <a:solidFill>
                  <a:prstClr val="black"/>
                </a:solidFill>
              </a:rPr>
              <a:t>inštalater strojnih instalacij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</a:t>
            </a:r>
            <a:r>
              <a:rPr lang="sl-SI" sz="2000" b="1" dirty="0">
                <a:solidFill>
                  <a:prstClr val="black"/>
                </a:solidFill>
              </a:rPr>
              <a:t>oblikovalec kovin </a:t>
            </a:r>
            <a:r>
              <a:rPr lang="en-US" sz="2000" b="1" dirty="0">
                <a:solidFill>
                  <a:prstClr val="black"/>
                </a:solidFill>
              </a:rPr>
              <a:t>- </a:t>
            </a:r>
            <a:r>
              <a:rPr lang="sl-SI" sz="2000" b="1" dirty="0">
                <a:solidFill>
                  <a:prstClr val="black"/>
                </a:solidFill>
              </a:rPr>
              <a:t>orodjar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</a:t>
            </a:r>
            <a:r>
              <a:rPr lang="sl-SI" sz="2000" dirty="0" err="1">
                <a:solidFill>
                  <a:prstClr val="black"/>
                </a:solidFill>
              </a:rPr>
              <a:t>avtokaroserist</a:t>
            </a:r>
            <a:endParaRPr lang="sl-SI" sz="2000" dirty="0">
              <a:solidFill>
                <a:prstClr val="black"/>
              </a:solidFill>
            </a:endParaRP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pek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slaščičar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mesar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tapetnik</a:t>
            </a:r>
          </a:p>
          <a:p>
            <a:r>
              <a:rPr lang="sl-SI" sz="2000" dirty="0" smtClean="0">
                <a:solidFill>
                  <a:prstClr val="black"/>
                </a:solidFill>
              </a:rPr>
              <a:t>- mizar</a:t>
            </a:r>
          </a:p>
          <a:p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459821" y="1785263"/>
            <a:ext cx="4163479" cy="4818737"/>
          </a:xfrm>
        </p:spPr>
        <p:txBody>
          <a:bodyPr>
            <a:normAutofit/>
          </a:bodyPr>
          <a:lstStyle/>
          <a:p>
            <a:pPr marL="0" lvl="0" indent="0">
              <a:buClr>
                <a:srgbClr val="F49100"/>
              </a:buClr>
              <a:buNone/>
            </a:pPr>
            <a:r>
              <a:rPr lang="sl-SI" sz="2000" b="1" dirty="0" smtClean="0">
                <a:solidFill>
                  <a:prstClr val="black"/>
                </a:solidFill>
              </a:rPr>
              <a:t>- </a:t>
            </a:r>
            <a:r>
              <a:rPr lang="sl-SI" sz="2000" b="1" dirty="0">
                <a:solidFill>
                  <a:prstClr val="black"/>
                </a:solidFill>
              </a:rPr>
              <a:t>zidar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klepar - krovec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izvajalec </a:t>
            </a:r>
            <a:r>
              <a:rPr lang="sl-SI" sz="2000" dirty="0" err="1">
                <a:solidFill>
                  <a:prstClr val="black"/>
                </a:solidFill>
              </a:rPr>
              <a:t>suhomontažne</a:t>
            </a:r>
            <a:r>
              <a:rPr lang="sl-SI" sz="2000" dirty="0">
                <a:solidFill>
                  <a:prstClr val="black"/>
                </a:solidFill>
              </a:rPr>
              <a:t> gradnje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tesar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slikopleskar - črkoslikar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pečar - polagalec keramičnih oblog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gozdar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dimnikar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steklar	</a:t>
            </a:r>
          </a:p>
          <a:p>
            <a:pPr marL="0" lv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tehnik steklarstva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270000" y="448558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štipendija za deficitarne poklice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Ograda besedila 2"/>
          <p:cNvSpPr>
            <a:spLocks noGrp="1"/>
          </p:cNvSpPr>
          <p:nvPr>
            <p:ph type="body" idx="1"/>
          </p:nvPr>
        </p:nvSpPr>
        <p:spPr>
          <a:xfrm>
            <a:off x="436045" y="1147436"/>
            <a:ext cx="9731464" cy="43204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vlogo bo možno oddati od junija </a:t>
            </a:r>
            <a:r>
              <a:rPr lang="pl-PL" dirty="0" smtClean="0">
                <a:solidFill>
                  <a:srgbClr val="00B050"/>
                </a:solidFill>
              </a:rPr>
              <a:t>2023 </a:t>
            </a:r>
            <a:r>
              <a:rPr lang="pl-PL" dirty="0">
                <a:solidFill>
                  <a:srgbClr val="00B050"/>
                </a:solidFill>
              </a:rPr>
              <a:t>(elektronsko)</a:t>
            </a:r>
            <a:endParaRPr lang="sl-SI" b="0" dirty="0">
              <a:solidFill>
                <a:srgbClr val="00B050"/>
              </a:solidFill>
            </a:endParaRPr>
          </a:p>
        </p:txBody>
      </p:sp>
      <p:sp>
        <p:nvSpPr>
          <p:cNvPr id="12" name="Označba mesta vsebine 5"/>
          <p:cNvSpPr txBox="1">
            <a:spLocks/>
          </p:cNvSpPr>
          <p:nvPr/>
        </p:nvSpPr>
        <p:spPr>
          <a:xfrm>
            <a:off x="9222054" y="1648423"/>
            <a:ext cx="2703246" cy="468820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49100"/>
              </a:buClr>
            </a:pPr>
            <a:endParaRPr lang="sl-SI" sz="2000" dirty="0">
              <a:solidFill>
                <a:prstClr val="black"/>
              </a:solidFill>
            </a:endParaRP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Znaša </a:t>
            </a:r>
            <a:r>
              <a:rPr lang="sl-SI" sz="2000" dirty="0" smtClean="0">
                <a:solidFill>
                  <a:prstClr val="black"/>
                </a:solidFill>
              </a:rPr>
              <a:t>107,42 </a:t>
            </a:r>
            <a:r>
              <a:rPr lang="sl-SI" sz="2000" dirty="0">
                <a:solidFill>
                  <a:prstClr val="black"/>
                </a:solidFill>
              </a:rPr>
              <a:t>eur mesečno,</a:t>
            </a: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</a:t>
            </a:r>
            <a:r>
              <a:rPr lang="sl-SI" sz="2000" dirty="0" smtClean="0">
                <a:solidFill>
                  <a:prstClr val="black"/>
                </a:solidFill>
              </a:rPr>
              <a:t>deficitarna </a:t>
            </a:r>
            <a:r>
              <a:rPr lang="sl-SI" sz="2000" dirty="0">
                <a:solidFill>
                  <a:prstClr val="black"/>
                </a:solidFill>
              </a:rPr>
              <a:t>štipendija se lahko dodeli hkrati z vsemi štipendijami, razen s kadrovsko,</a:t>
            </a: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prejemanje štipendije za deficitarne poklice ne vpliva na višino otroškega dodatka,</a:t>
            </a: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ravno tako ne vpliva na višino plačila dohodnine.</a:t>
            </a:r>
          </a:p>
          <a:p>
            <a:pPr>
              <a:buClr>
                <a:srgbClr val="F49100"/>
              </a:buClr>
              <a:buFontTx/>
              <a:buChar char="-"/>
            </a:pPr>
            <a:endParaRPr lang="sl-SI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8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663" y="914047"/>
            <a:ext cx="3810000" cy="6334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dirty="0">
                <a:solidFill>
                  <a:srgbClr val="002060"/>
                </a:solidFill>
              </a:rPr>
              <a:t>Informativni dnevi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0" y="796176"/>
            <a:ext cx="5245101" cy="86915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petek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17. 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februar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2023, 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 9. in 15.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uri</a:t>
            </a:r>
            <a:endParaRPr lang="sl-SI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 sobota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18. 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februar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2023, 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 9.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uri</a:t>
            </a:r>
            <a:endParaRPr lang="sl-SI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22006" y="2142281"/>
            <a:ext cx="8543738" cy="4827656"/>
          </a:xfrm>
        </p:spPr>
        <p:txBody>
          <a:bodyPr>
            <a:normAutofit/>
          </a:bodyPr>
          <a:lstStyle/>
          <a:p>
            <a:pPr>
              <a:defRPr/>
            </a:pPr>
            <a:endParaRPr lang="sl-SI" sz="1600" dirty="0" smtClean="0"/>
          </a:p>
          <a:p>
            <a:pPr marL="0" indent="0">
              <a:buNone/>
              <a:defRPr/>
            </a:pPr>
            <a:r>
              <a:rPr lang="sl-SI" sz="1600" b="1" u="sng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IZJEME - GORENJSKA REGIJA:</a:t>
            </a:r>
          </a:p>
          <a:p>
            <a:pPr marL="0" indent="0">
              <a:buNone/>
              <a:defRPr/>
            </a:pPr>
            <a:r>
              <a:rPr lang="sl-SI" sz="1600" b="1" u="sng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defRPr/>
            </a:pPr>
            <a:r>
              <a:rPr lang="sl-SI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Gimnazija </a:t>
            </a:r>
            <a:r>
              <a:rPr lang="sl-SI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Kranj </a:t>
            </a:r>
            <a:endParaRPr lang="sl-SI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latin typeface="Arial" pitchFamily="34" charset="0"/>
                <a:cs typeface="Arial" pitchFamily="34" charset="0"/>
              </a:rPr>
              <a:t>program Mednarodne mature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petek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, 10. februarja 2023, od 13. ure do 14. 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ure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i="1" dirty="0">
                <a:latin typeface="Arial" pitchFamily="34" charset="0"/>
                <a:cs typeface="Arial" pitchFamily="34" charset="0"/>
              </a:rPr>
              <a:t>v večnamenskem prostoru Gimnazije Kranj</a:t>
            </a:r>
            <a:r>
              <a:rPr lang="sl-SI" b="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v soboto, 11. februarja 2023, od 11. ure do 12. 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ure,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i="1" dirty="0">
                <a:latin typeface="Arial" pitchFamily="34" charset="0"/>
                <a:cs typeface="Arial" pitchFamily="34" charset="0"/>
              </a:rPr>
              <a:t>v učilnici 2.</a:t>
            </a:r>
            <a:endParaRPr lang="sl-SI" b="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sl-SI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106236" y="1724267"/>
            <a:ext cx="1654232" cy="418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  <a:defRPr/>
            </a:pPr>
            <a:r>
              <a:rPr lang="sl-SI" sz="1800" dirty="0" smtClean="0">
                <a:solidFill>
                  <a:srgbClr val="C00000"/>
                </a:solidFill>
              </a:rPr>
              <a:t>ni pouka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03351" y="1997002"/>
            <a:ext cx="5257117" cy="450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endParaRPr lang="sl-SI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r>
              <a:rPr lang="sl-SI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Šolski center Škofja Loka: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dirty="0" smtClean="0">
                <a:latin typeface="Arial" pitchFamily="34" charset="0"/>
                <a:cs typeface="Arial" pitchFamily="34" charset="0"/>
              </a:rPr>
              <a:t>Srednja šola za strojništvo:</a:t>
            </a:r>
          </a:p>
          <a:p>
            <a:pPr marL="0" indent="0"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petek, 17. februarja 2023, </a:t>
            </a:r>
            <a:r>
              <a:rPr lang="sl-SI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 11. uri </a:t>
            </a:r>
            <a:r>
              <a:rPr lang="sl-SI" b="0" i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sl-SI" b="0" i="1" dirty="0">
                <a:latin typeface="Arial" pitchFamily="34" charset="0"/>
                <a:cs typeface="Arial" pitchFamily="34" charset="0"/>
              </a:rPr>
              <a:t>veliki predavalnici v pritličju šolskega centra, Podlubnik 1b, </a:t>
            </a:r>
            <a:endParaRPr lang="sl-SI" b="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in ob 15. 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uri </a:t>
            </a:r>
            <a:r>
              <a:rPr lang="sl-SI" b="0" i="1" dirty="0">
                <a:latin typeface="Arial" pitchFamily="34" charset="0"/>
                <a:cs typeface="Arial" pitchFamily="34" charset="0"/>
              </a:rPr>
              <a:t>v predavalnici v I. nadstropju Medpodjetniškega izobraževalnega centra </a:t>
            </a:r>
            <a:r>
              <a:rPr lang="sl-SI" b="0" i="1" dirty="0" smtClean="0">
                <a:latin typeface="Arial" pitchFamily="34" charset="0"/>
                <a:cs typeface="Arial" pitchFamily="34" charset="0"/>
              </a:rPr>
              <a:t>Šolskega centra, </a:t>
            </a:r>
            <a:r>
              <a:rPr lang="sl-SI" b="0" i="1" dirty="0">
                <a:latin typeface="Arial" pitchFamily="34" charset="0"/>
                <a:cs typeface="Arial" pitchFamily="34" charset="0"/>
              </a:rPr>
              <a:t>Podlubnik </a:t>
            </a:r>
            <a:r>
              <a:rPr lang="sl-SI" b="0" i="1" dirty="0" smtClean="0">
                <a:latin typeface="Arial" pitchFamily="34" charset="0"/>
                <a:cs typeface="Arial" pitchFamily="34" charset="0"/>
              </a:rPr>
              <a:t>1b,</a:t>
            </a:r>
          </a:p>
          <a:p>
            <a:pPr marL="0" indent="0"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ter v soboto, 18. februarja 2023, ob 9. 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uri, </a:t>
            </a:r>
            <a:r>
              <a:rPr lang="sl-SI" b="0" i="1" dirty="0">
                <a:latin typeface="Arial" pitchFamily="34" charset="0"/>
                <a:cs typeface="Arial" pitchFamily="34" charset="0"/>
              </a:rPr>
              <a:t>v predavalnici v I. nadstropju Medpodjetniškega izobraževalnega centra </a:t>
            </a:r>
            <a:r>
              <a:rPr lang="sl-SI" b="0" i="1" dirty="0" smtClean="0">
                <a:latin typeface="Arial" pitchFamily="34" charset="0"/>
                <a:cs typeface="Arial" pitchFamily="34" charset="0"/>
              </a:rPr>
              <a:t>Šolskega centra, Podlubnik 1b.</a:t>
            </a:r>
            <a:endParaRPr lang="sl-SI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dirty="0" smtClean="0">
                <a:latin typeface="Arial" pitchFamily="34" charset="0"/>
                <a:cs typeface="Arial" pitchFamily="34" charset="0"/>
              </a:rPr>
              <a:t>Srednja šola za lesarstvo: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 petek, 17. februarja 2023, ob 9. uri in 15. uri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in v soboto, 18. februarja 2023, ob 9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. uri, </a:t>
            </a:r>
            <a:endParaRPr lang="sl-SI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l-SI" b="0" i="1" dirty="0" smtClean="0">
                <a:latin typeface="Arial" pitchFamily="34" charset="0"/>
                <a:cs typeface="Arial" pitchFamily="34" charset="0"/>
              </a:rPr>
              <a:t>vse v </a:t>
            </a:r>
            <a:r>
              <a:rPr lang="sl-SI" b="0" i="1" dirty="0">
                <a:latin typeface="Arial" pitchFamily="34" charset="0"/>
                <a:cs typeface="Arial" pitchFamily="34" charset="0"/>
              </a:rPr>
              <a:t>učilnici št. 107, Kidričeva cesta 59, Škofja Loka</a:t>
            </a:r>
            <a:endParaRPr lang="sl-SI" b="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sl-SI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7611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85011" y="825863"/>
            <a:ext cx="5913120" cy="548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dirty="0">
                <a:solidFill>
                  <a:srgbClr val="002060"/>
                </a:solidFill>
              </a:rPr>
              <a:t>Razpis za vpis v dijaške domove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8091" y="1750423"/>
            <a:ext cx="9966960" cy="492469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b="1" dirty="0" smtClean="0">
                <a:solidFill>
                  <a:srgbClr val="FF0000"/>
                </a:solidFill>
                <a:effectLst/>
              </a:rPr>
              <a:t>17. </a:t>
            </a:r>
            <a:r>
              <a:rPr lang="sl-SI" sz="2800" b="1" dirty="0">
                <a:solidFill>
                  <a:srgbClr val="FF0000"/>
                </a:solidFill>
                <a:effectLst/>
              </a:rPr>
              <a:t>in </a:t>
            </a:r>
            <a:r>
              <a:rPr lang="sl-SI" sz="2800" b="1" dirty="0" smtClean="0">
                <a:solidFill>
                  <a:srgbClr val="FF0000"/>
                </a:solidFill>
                <a:effectLst/>
              </a:rPr>
              <a:t>18. </a:t>
            </a:r>
            <a:r>
              <a:rPr lang="sl-SI" sz="2800" b="1" dirty="0">
                <a:solidFill>
                  <a:srgbClr val="FF0000"/>
                </a:solidFill>
                <a:effectLst/>
              </a:rPr>
              <a:t>februar: </a:t>
            </a:r>
            <a:r>
              <a:rPr lang="sl-SI" sz="2800" b="1" dirty="0">
                <a:effectLst/>
              </a:rPr>
              <a:t>informativni dan v dijaških domovih</a:t>
            </a:r>
            <a:r>
              <a:rPr lang="sl-SI" sz="2800" dirty="0"/>
              <a:t> </a:t>
            </a:r>
          </a:p>
          <a:p>
            <a:pPr marL="0" indent="0">
              <a:defRPr/>
            </a:pPr>
            <a:r>
              <a:rPr lang="sl-SI" sz="2800" dirty="0"/>
              <a:t>      </a:t>
            </a:r>
            <a:r>
              <a:rPr lang="sl-SI" sz="2800" dirty="0" smtClean="0"/>
              <a:t>(stran MIZŠ</a:t>
            </a:r>
            <a:r>
              <a:rPr lang="sl-SI" sz="2800" dirty="0"/>
              <a:t>: </a:t>
            </a:r>
            <a:r>
              <a:rPr lang="sl-SI" sz="2800" i="1" dirty="0"/>
              <a:t>Priloga </a:t>
            </a:r>
            <a:r>
              <a:rPr lang="sl-SI" sz="2800" i="1" dirty="0" smtClean="0"/>
              <a:t>VI: Razpis </a:t>
            </a:r>
            <a:r>
              <a:rPr lang="sl-SI" sz="2800" i="1" dirty="0"/>
              <a:t>za sprejem učencev in dijakov v dijaške </a:t>
            </a:r>
            <a:r>
              <a:rPr lang="sl-SI" sz="2800" i="1" dirty="0" smtClean="0"/>
              <a:t>domove</a:t>
            </a:r>
            <a:r>
              <a:rPr lang="sl-SI" sz="2800" dirty="0" smtClean="0"/>
              <a:t>)</a:t>
            </a:r>
            <a:endParaRPr lang="sl-SI" sz="28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b="1" dirty="0">
                <a:solidFill>
                  <a:srgbClr val="FF0000"/>
                </a:solidFill>
                <a:effectLst/>
              </a:rPr>
              <a:t>do </a:t>
            </a:r>
            <a:r>
              <a:rPr lang="sl-SI" sz="2800" b="1" dirty="0" smtClean="0">
                <a:solidFill>
                  <a:srgbClr val="FF0000"/>
                </a:solidFill>
                <a:effectLst/>
              </a:rPr>
              <a:t>21. junija</a:t>
            </a:r>
            <a:r>
              <a:rPr lang="sl-SI" sz="2800" b="1" dirty="0" smtClean="0">
                <a:effectLst/>
              </a:rPr>
              <a:t>: </a:t>
            </a:r>
            <a:r>
              <a:rPr lang="sl-SI" sz="2800" dirty="0">
                <a:effectLst/>
              </a:rPr>
              <a:t>prijavnica, dostopna na strani ministrstva,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v</a:t>
            </a:r>
            <a:r>
              <a:rPr lang="sl-SI" sz="2800" dirty="0">
                <a:effectLst/>
              </a:rPr>
              <a:t>sak se </a:t>
            </a:r>
            <a:r>
              <a:rPr lang="nl-NL" sz="2800" dirty="0">
                <a:effectLst/>
              </a:rPr>
              <a:t>lahko prijavi </a:t>
            </a:r>
            <a:r>
              <a:rPr lang="nl-NL" sz="2800" b="1" dirty="0">
                <a:effectLst/>
              </a:rPr>
              <a:t>samo za en dijaški dom</a:t>
            </a:r>
            <a:r>
              <a:rPr lang="sl-SI" sz="28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solidFill>
                  <a:srgbClr val="FF0000"/>
                </a:solidFill>
              </a:rPr>
              <a:t>do </a:t>
            </a:r>
            <a:r>
              <a:rPr lang="sl-SI" sz="2800" dirty="0" smtClean="0">
                <a:solidFill>
                  <a:srgbClr val="FF0000"/>
                </a:solidFill>
              </a:rPr>
              <a:t>30. junija</a:t>
            </a:r>
            <a:r>
              <a:rPr lang="sl-SI" sz="2800" dirty="0" smtClean="0"/>
              <a:t>: </a:t>
            </a:r>
            <a:r>
              <a:rPr lang="sl-SI" sz="2800" dirty="0"/>
              <a:t>prenos prijav (ali prva prijava zaradi prenosa prijave v drugo srednjo šolo),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Vpis v DD </a:t>
            </a:r>
            <a:r>
              <a:rPr lang="sl-SI" sz="2800" u="sng" dirty="0"/>
              <a:t>brez omejitve vpisa </a:t>
            </a:r>
            <a:r>
              <a:rPr lang="sl-SI" sz="2800" dirty="0">
                <a:solidFill>
                  <a:srgbClr val="FF0000"/>
                </a:solidFill>
              </a:rPr>
              <a:t>od 3. do 7. julija</a:t>
            </a:r>
            <a:r>
              <a:rPr lang="sl-SI" sz="28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Vpis v DD </a:t>
            </a:r>
            <a:r>
              <a:rPr lang="sl-SI" sz="2800" u="sng" dirty="0"/>
              <a:t>z omejitvijo vpisa </a:t>
            </a:r>
            <a:r>
              <a:rPr lang="sl-SI" sz="2800" dirty="0">
                <a:solidFill>
                  <a:srgbClr val="FF0000"/>
                </a:solidFill>
              </a:rPr>
              <a:t>do 14. julija</a:t>
            </a:r>
            <a:r>
              <a:rPr lang="sl-SI" sz="28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solidFill>
                  <a:srgbClr val="FF0000"/>
                </a:solidFill>
              </a:rPr>
              <a:t>Do 14. julija </a:t>
            </a:r>
            <a:r>
              <a:rPr lang="sl-SI" sz="2800" dirty="0"/>
              <a:t>bo potekal tudi vpis na prosta mesta za kandidate, ki niso bili izbrani v DD z omejitvijo vpisa;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 smtClean="0">
                <a:solidFill>
                  <a:srgbClr val="FF0000"/>
                </a:solidFill>
                <a:effectLst/>
              </a:rPr>
              <a:t>do </a:t>
            </a:r>
            <a:r>
              <a:rPr lang="sl-SI" sz="2800" dirty="0">
                <a:solidFill>
                  <a:srgbClr val="FF0000"/>
                </a:solidFill>
                <a:effectLst/>
              </a:rPr>
              <a:t>30. septembra</a:t>
            </a:r>
            <a:r>
              <a:rPr lang="sl-SI" sz="2800" dirty="0">
                <a:effectLst/>
              </a:rPr>
              <a:t>: vpis na prosta mesta za kandidate, ki se niso prijavili v </a:t>
            </a:r>
            <a:r>
              <a:rPr lang="sl-SI" sz="2800" dirty="0" smtClean="0">
                <a:effectLst/>
              </a:rPr>
              <a:t>roku </a:t>
            </a:r>
            <a:r>
              <a:rPr lang="sl-SI" sz="2800" dirty="0">
                <a:effectLst/>
              </a:rPr>
              <a:t>(do </a:t>
            </a:r>
            <a:r>
              <a:rPr lang="sl-SI" sz="2800" dirty="0" smtClean="0">
                <a:effectLst/>
              </a:rPr>
              <a:t>21. </a:t>
            </a:r>
            <a:r>
              <a:rPr lang="sl-SI" sz="2800" dirty="0" smtClean="0"/>
              <a:t>junija</a:t>
            </a:r>
            <a:r>
              <a:rPr lang="sl-SI" sz="2800" dirty="0" smtClean="0">
                <a:effectLst/>
              </a:rPr>
              <a:t>).</a:t>
            </a:r>
            <a:endParaRPr lang="sl-SI" sz="28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sl-SI" sz="28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 smtClean="0">
                <a:effectLst/>
              </a:rPr>
              <a:t>Plačevanje oskrbnine, možna subvencija </a:t>
            </a:r>
          </a:p>
          <a:p>
            <a:pPr marL="0" indent="0">
              <a:defRPr/>
            </a:pPr>
            <a:r>
              <a:rPr lang="sl-SI" sz="2800" dirty="0" smtClean="0">
                <a:effectLst/>
              </a:rPr>
              <a:t>(3 </a:t>
            </a:r>
            <a:r>
              <a:rPr lang="sl-SI" sz="2800" dirty="0">
                <a:effectLst/>
              </a:rPr>
              <a:t>obroki, bivanje, prostočasne aktivnosti, učenje).</a:t>
            </a:r>
          </a:p>
        </p:txBody>
      </p:sp>
    </p:spTree>
    <p:extLst>
      <p:ext uri="{BB962C8B-B14F-4D97-AF65-F5344CB8AC3E}">
        <p14:creationId xmlns:p14="http://schemas.microsoft.com/office/powerpoint/2010/main" val="3814224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1235486" y="598394"/>
            <a:ext cx="8910320" cy="990600"/>
          </a:xfrm>
        </p:spPr>
        <p:txBody>
          <a:bodyPr>
            <a:normAutofit/>
          </a:bodyPr>
          <a:lstStyle/>
          <a:p>
            <a:pPr algn="ctr"/>
            <a:r>
              <a:rPr lang="sl-SI" altLang="sl-SI" dirty="0">
                <a:solidFill>
                  <a:srgbClr val="002060"/>
                </a:solidFill>
              </a:rPr>
              <a:t>POKLICNI BAROMETER (primanjkljaj, ravnovesje in presežek kadra v prihodnosti)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681318" y="1685365"/>
            <a:ext cx="10443882" cy="49186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altLang="sl-SI" sz="2400" dirty="0"/>
              <a:t>Več o barometru in rezultati:</a:t>
            </a:r>
          </a:p>
          <a:p>
            <a:pPr marL="0" indent="0"/>
            <a:r>
              <a:rPr lang="sl-SI" altLang="sl-SI" sz="2400" dirty="0">
                <a:hlinkClick r:id="rId2"/>
              </a:rPr>
              <a:t>https://www.ess.gov.si/trg_dela/poklicni-barometer</a:t>
            </a:r>
            <a:endParaRPr lang="sl-SI" altLang="sl-SI" sz="2400" dirty="0"/>
          </a:p>
          <a:p>
            <a:pPr marL="0" indent="0"/>
            <a:endParaRPr lang="sl-SI" alt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0" dirty="0"/>
              <a:t>predvidena gibanja na trgu dela,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0" dirty="0"/>
              <a:t>razmerje med ponudbo in povpraševanjem po poklicih v naslednjem letu,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0" dirty="0"/>
              <a:t>na nivoju območnih služb Zavoda RS za zaposlovanje ter na nacionalni ravni.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altLang="sl-SI" sz="2400" dirty="0"/>
          </a:p>
          <a:p>
            <a:pPr marL="0" indent="0" algn="just"/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Nekaj glavnih poudarkov iz raziskave:</a:t>
            </a:r>
          </a:p>
          <a:p>
            <a:pPr marL="0" indent="0" algn="just"/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Letos imamo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med primanjkljaji 9 poklicev manj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kot v lanskem letu, v kategoriji ravnovesja 5 poklicev manj,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kategorija presežka pa je letos večja za 19 poklicnih skupin</a:t>
            </a:r>
            <a:r>
              <a:rPr lang="sl-SI" altLang="sl-SI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algn="just"/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Zadnja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izvedba Poklicnega barometra kaže na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predviden </a:t>
            </a:r>
            <a:r>
              <a:rPr lang="sl-SI" altLang="sl-SI" sz="2400" dirty="0" smtClean="0">
                <a:solidFill>
                  <a:schemeClr val="accent6">
                    <a:lumMod val="50000"/>
                  </a:schemeClr>
                </a:solidFill>
              </a:rPr>
              <a:t>presežek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poklicev v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klicnih centrih, </a:t>
            </a:r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prodaje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po telefonu ter s področja dostave; </a:t>
            </a:r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nabavnih referentov, posrednikov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za zaposlovanje, </a:t>
            </a:r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uradnikov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v statistiki, financah in zavarovalništvu, blagajnikov in prodajalcev vstopnic ter delavcev za ročno pakiranje in preprosta prekladalna </a:t>
            </a:r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dela.</a:t>
            </a:r>
            <a:endParaRPr lang="sl-SI" altLang="sl-SI" sz="24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/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Za prihodnje leto (2023) se še vedno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predvideva primanjkljaj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različnih skupin </a:t>
            </a:r>
            <a:r>
              <a:rPr lang="sl-SI" altLang="sl-SI" sz="2400" b="0" u="sng" dirty="0">
                <a:solidFill>
                  <a:schemeClr val="accent6">
                    <a:lumMod val="50000"/>
                  </a:schemeClr>
                </a:solidFill>
              </a:rPr>
              <a:t>učiteljev v osnovnih šolah, srednjih šolah, svetovalnih delavcev, pa tudi vzgojiteljev v vrtcih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Primanjkovalo bo tudi finančnih analitikov, odvetnikov in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tožilcev </a:t>
            </a:r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pretekle napovedi so pri omenjenih poklicih predvidevale ravnovesje med ponudbo in povpraševanjem</a:t>
            </a:r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03724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418" y="301483"/>
            <a:ext cx="7971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OBMOČNA SLUŽBA</a:t>
            </a:r>
            <a:r>
              <a:rPr kumimoji="0" lang="sl-SI" altLang="sl-SI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KRANJ,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PRIMANJKLJAJ</a:t>
            </a:r>
            <a:r>
              <a:rPr lang="sl-SI" altLang="sl-SI" dirty="0">
                <a:latin typeface="Arial" panose="020B0604020202020204" pitchFamily="34" charset="0"/>
              </a:rPr>
              <a:t>: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Chart"/>
          <p:cNvSpPr>
            <a:spLocks noChangeAspect="1" noChangeArrowheads="1"/>
          </p:cNvSpPr>
          <p:nvPr/>
        </p:nvSpPr>
        <p:spPr bwMode="auto">
          <a:xfrm>
            <a:off x="5314951" y="1909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2538" t="23767" r="5241" b="11482"/>
          <a:stretch/>
        </p:blipFill>
        <p:spPr>
          <a:xfrm>
            <a:off x="589660" y="1042587"/>
            <a:ext cx="11186446" cy="56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26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2451" y="802646"/>
            <a:ext cx="5262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</a:rPr>
              <a:t>OBMOČNA SLUŽBA KRANJ,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dirty="0">
                <a:latin typeface="Arial" panose="020B0604020202020204" pitchFamily="34" charset="0"/>
              </a:rPr>
              <a:t>RAVNOVESJE: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2493" t="23429" r="5018" b="42133"/>
          <a:stretch/>
        </p:blipFill>
        <p:spPr>
          <a:xfrm>
            <a:off x="362451" y="1768978"/>
            <a:ext cx="11544515" cy="30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48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5944" y="1407778"/>
            <a:ext cx="46532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</a:rPr>
              <a:t>OBMOČNA SLUŽBA KRANJ, 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PRESEŽEK</a:t>
            </a:r>
            <a:r>
              <a:rPr lang="sl-SI" altLang="sl-SI" dirty="0">
                <a:latin typeface="Arial" panose="020B0604020202020204" pitchFamily="34" charset="0"/>
              </a:rPr>
              <a:t>: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Chart"/>
          <p:cNvSpPr>
            <a:spLocks noChangeAspect="1" noChangeArrowheads="1"/>
          </p:cNvSpPr>
          <p:nvPr/>
        </p:nvSpPr>
        <p:spPr bwMode="auto">
          <a:xfrm>
            <a:off x="1339853" y="449263"/>
            <a:ext cx="427687" cy="4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22478" t="60644" r="5338" b="11173"/>
          <a:stretch/>
        </p:blipFill>
        <p:spPr>
          <a:xfrm>
            <a:off x="315945" y="2277208"/>
            <a:ext cx="11676764" cy="25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953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127031" y="521576"/>
            <a:ext cx="8699500" cy="1065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Brezposelni mladi v starosti od 15 do 29 let, 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po doseženi izobrazbi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538652"/>
              </p:ext>
            </p:extLst>
          </p:nvPr>
        </p:nvGraphicFramePr>
        <p:xfrm>
          <a:off x="307649" y="1809377"/>
          <a:ext cx="11391544" cy="471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976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1903837" y="267227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Prosta delovna mesta po področjih dejavnosti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D46FFD3-EBD7-EE49-7918-21710C427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19960"/>
              </p:ext>
            </p:extLst>
          </p:nvPr>
        </p:nvGraphicFramePr>
        <p:xfrm>
          <a:off x="1529698" y="1110958"/>
          <a:ext cx="9152545" cy="5553075"/>
        </p:xfrm>
        <a:graphic>
          <a:graphicData uri="http://schemas.openxmlformats.org/drawingml/2006/table">
            <a:tbl>
              <a:tblPr/>
              <a:tblGrid>
                <a:gridCol w="7640525">
                  <a:extLst>
                    <a:ext uri="{9D8B030D-6E8A-4147-A177-3AD203B41FA5}">
                      <a16:colId xmlns:a16="http://schemas.microsoft.com/office/drawing/2014/main" val="2567761089"/>
                    </a:ext>
                  </a:extLst>
                </a:gridCol>
                <a:gridCol w="1512020">
                  <a:extLst>
                    <a:ext uri="{9D8B030D-6E8A-4147-A177-3AD203B41FA5}">
                      <a16:colId xmlns:a16="http://schemas.microsoft.com/office/drawing/2014/main" val="1814128086"/>
                    </a:ext>
                  </a:extLst>
                </a:gridCol>
              </a:tblGrid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Dejavnost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I-XII 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66869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 PREDELOVALNE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234664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 GRADBENIŠTVO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9604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 IZOBRAŽEVANJE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22.083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917913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 ZDRAVSTVO IN SOCIALNO VARSTVO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419896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DRUGE RAZNOVRSTNE POSLOVNE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15.805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109964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 TRGOVINA; VZDRŽEVANJE IN POPRAVILA MOTORNIH VOZIL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91171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 PROMET IN SKLADIŠČENJE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97471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GOSTINSTVO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49262"/>
                  </a:ext>
                </a:extLst>
              </a:tr>
              <a:tr h="400962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DEJAVNOST JAVNE UPRAVE IN OBRAMBE; DEJAVNOST OBVEZNE SOCIALNE VARNOSTI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98335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STROKOVNE, ZNANSTVENE IN TEHNIČNE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48184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 DRUGE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528908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KULTURNE, RAZVEDRILNE IN REKREACIJSKE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068747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 INFORMACIJSKE IN KOMUNIKACIJSKE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484154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OSKRBA Z VODO; RAVNANJE Z ODPLAKAMI IN ODPADKI; SANIRANJE OKOLJA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398102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 OSKRBA Z ELEKTRIČNO ENERGIJO, PLINOM IN PARO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95823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 FINANČNE IN ZAVAROVALNIŠKE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55584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POSLOVANJE Z NEPREMIČNINAMI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735100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KMETIJSTVO IN LOV, GOZDARSTVO, RIBIŠTVO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21125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 RUDARSTVO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02990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 DEJAVNOST EKSTERITORIALNIH ORGANIZACIJ IN TELES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004753"/>
                  </a:ext>
                </a:extLst>
              </a:tr>
              <a:tr h="400962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 DEJAVNOST GOSPODINJSTEV Z ZAPOSLENIM HIŠNIM OSEBJEM; PROIZVODNJA ZA LASTNO RABO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445536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Skupaj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172.064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224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237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906700"/>
              </p:ext>
            </p:extLst>
          </p:nvPr>
        </p:nvGraphicFramePr>
        <p:xfrm>
          <a:off x="504251" y="282012"/>
          <a:ext cx="11340219" cy="646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8236" y="663202"/>
            <a:ext cx="6992620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Gibanje registrirane brezposelnosti</a:t>
            </a:r>
          </a:p>
        </p:txBody>
      </p:sp>
    </p:spTree>
    <p:extLst>
      <p:ext uri="{BB962C8B-B14F-4D97-AF65-F5344CB8AC3E}">
        <p14:creationId xmlns:p14="http://schemas.microsoft.com/office/powerpoint/2010/main" val="28789125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555977" y="112622"/>
            <a:ext cx="8876630" cy="1720536"/>
          </a:xfrm>
          <a:noFill/>
        </p:spPr>
        <p:txBody>
          <a:bodyPr>
            <a:norm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dirty="0">
                <a:solidFill>
                  <a:srgbClr val="002060"/>
                </a:solidFill>
              </a:rPr>
              <a:t>Stopnja registrirane brezposelnosti po statističnih regijah, OKTOBER </a:t>
            </a:r>
            <a:r>
              <a:rPr lang="sl-SI" dirty="0" smtClean="0">
                <a:solidFill>
                  <a:srgbClr val="002060"/>
                </a:solidFill>
              </a:rPr>
              <a:t>2022</a:t>
            </a:r>
            <a:r>
              <a:rPr lang="sl-SI" dirty="0">
                <a:solidFill>
                  <a:srgbClr val="002060"/>
                </a:solidFill>
              </a:rPr>
              <a:t/>
            </a:r>
            <a:br>
              <a:rPr lang="sl-SI" dirty="0">
                <a:solidFill>
                  <a:srgbClr val="002060"/>
                </a:solidFill>
              </a:rPr>
            </a:br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641672" y="4472948"/>
            <a:ext cx="214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Slovenija: 5,4 %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FF57485-2150-AB55-7D18-8130B0478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98"/>
          <a:stretch/>
        </p:blipFill>
        <p:spPr>
          <a:xfrm>
            <a:off x="940038" y="1626100"/>
            <a:ext cx="7477570" cy="50825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5874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7980" y="594360"/>
            <a:ext cx="9105635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Stopnja brezposelnosti mladih, 15-24 let </a:t>
            </a:r>
            <a:r>
              <a:rPr lang="sl-SI" sz="1200" dirty="0"/>
              <a:t>(vir: LFS, Eurostat)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75180" y="2567781"/>
            <a:ext cx="1549822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 b="1" dirty="0">
                <a:latin typeface="Arial Narrow" panose="020B0606020202030204" pitchFamily="34" charset="0"/>
              </a:rPr>
              <a:t>EU – 27</a:t>
            </a:r>
          </a:p>
          <a:p>
            <a:pPr>
              <a:spcBef>
                <a:spcPct val="50000"/>
              </a:spcBef>
            </a:pPr>
            <a:endParaRPr lang="sl-SI" sz="1400" b="1" dirty="0">
              <a:latin typeface="Arial Narrow" panose="020B060602020203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75180" y="5315336"/>
            <a:ext cx="1549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424341"/>
              </p:ext>
            </p:extLst>
          </p:nvPr>
        </p:nvGraphicFramePr>
        <p:xfrm>
          <a:off x="2589495" y="1143000"/>
          <a:ext cx="4572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950620"/>
              </p:ext>
            </p:extLst>
          </p:nvPr>
        </p:nvGraphicFramePr>
        <p:xfrm>
          <a:off x="2587078" y="40344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181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79107" y="895224"/>
            <a:ext cx="4627895" cy="844676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>
                <a:solidFill>
                  <a:srgbClr val="002060"/>
                </a:solidFill>
              </a:rPr>
              <a:t>Razpisana mesta za vpis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649715" y="2142808"/>
            <a:ext cx="4229856" cy="3178846"/>
          </a:xfrm>
        </p:spPr>
        <p:txBody>
          <a:bodyPr>
            <a:noAutofit/>
          </a:bodyPr>
          <a:lstStyle/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b="0" dirty="0">
                <a:latin typeface="Arial" panose="020B0604020202020204" pitchFamily="34" charset="0"/>
                <a:cs typeface="Arial" panose="020B0604020202020204" pitchFamily="34" charset="0"/>
              </a:rPr>
              <a:t>2022/23:</a:t>
            </a:r>
          </a:p>
          <a:p>
            <a:pPr marL="440832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b="0" dirty="0">
                <a:latin typeface="Arial" panose="020B0604020202020204" pitchFamily="34" charset="0"/>
                <a:cs typeface="Arial" panose="020B0604020202020204" pitchFamily="34" charset="0"/>
              </a:rPr>
              <a:t>19.881 </a:t>
            </a:r>
            <a:r>
              <a:rPr lang="sl-SI" altLang="sl-SI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devetošolcev</a:t>
            </a:r>
            <a:endParaRPr lang="sl-SI" altLang="sl-SI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832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b="0" dirty="0">
                <a:latin typeface="Arial" panose="020B0604020202020204" pitchFamily="34" charset="0"/>
                <a:cs typeface="Arial" panose="020B0604020202020204" pitchFamily="34" charset="0"/>
              </a:rPr>
              <a:t>25.189 vpisnih mest</a:t>
            </a:r>
          </a:p>
          <a:p>
            <a:pPr marL="97932" indent="0" eaLnBrk="1"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 eaLnBrk="1"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2022/23:</a:t>
            </a:r>
          </a:p>
          <a:p>
            <a:pPr marL="440832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21.571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0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devetošolcev (+ 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1.690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altLang="sl-SI" sz="20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832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25.560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vpisnih mest</a:t>
            </a:r>
            <a:endParaRPr lang="sl-SI" altLang="sl-SI" sz="20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793624"/>
            <a:ext cx="6663517" cy="55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73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7" y="533401"/>
            <a:ext cx="9547224" cy="1422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l-SI" dirty="0">
                <a:solidFill>
                  <a:srgbClr val="002060"/>
                </a:solidFill>
              </a:rPr>
              <a:t>Stopnja brezposelnosti mladih, 15-24 let, v državah članicah EU-27, 2. četrtletje </a:t>
            </a:r>
            <a:r>
              <a:rPr lang="sl-SI" dirty="0" smtClean="0">
                <a:solidFill>
                  <a:srgbClr val="002060"/>
                </a:solidFill>
              </a:rPr>
              <a:t>2022 </a:t>
            </a:r>
            <a:r>
              <a:rPr lang="sl-SI" dirty="0">
                <a:solidFill>
                  <a:srgbClr val="002060"/>
                </a:solidFill>
              </a:rPr>
              <a:t/>
            </a:r>
            <a:br>
              <a:rPr lang="sl-SI" dirty="0">
                <a:solidFill>
                  <a:srgbClr val="002060"/>
                </a:solidFill>
              </a:rPr>
            </a:b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460438"/>
              </p:ext>
            </p:extLst>
          </p:nvPr>
        </p:nvGraphicFramePr>
        <p:xfrm>
          <a:off x="304057" y="1955801"/>
          <a:ext cx="11591689" cy="475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3473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/>
          <p:cNvSpPr>
            <a:spLocks noGrp="1"/>
          </p:cNvSpPr>
          <p:nvPr>
            <p:ph type="title"/>
          </p:nvPr>
        </p:nvSpPr>
        <p:spPr>
          <a:xfrm>
            <a:off x="1113046" y="749320"/>
            <a:ext cx="10027920" cy="1143000"/>
          </a:xfrm>
        </p:spPr>
        <p:txBody>
          <a:bodyPr>
            <a:noAutofit/>
          </a:bodyPr>
          <a:lstStyle/>
          <a:p>
            <a:pPr algn="ctr"/>
            <a:r>
              <a:rPr lang="sl-SI" altLang="sl-SI" dirty="0">
                <a:solidFill>
                  <a:srgbClr val="002060"/>
                </a:solidFill>
              </a:rPr>
              <a:t>Kako do odločitve, </a:t>
            </a:r>
            <a:br>
              <a:rPr lang="sl-SI" altLang="sl-SI" dirty="0">
                <a:solidFill>
                  <a:srgbClr val="002060"/>
                </a:solidFill>
              </a:rPr>
            </a:br>
            <a:r>
              <a:rPr lang="sl-SI" altLang="sl-SI" dirty="0">
                <a:solidFill>
                  <a:srgbClr val="002060"/>
                </a:solidFill>
              </a:rPr>
              <a:t>ki bo najboljša?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79780" y="2113200"/>
            <a:ext cx="10027920" cy="3579849"/>
          </a:xfrm>
        </p:spPr>
        <p:txBody>
          <a:bodyPr>
            <a:normAutofit/>
          </a:bodyPr>
          <a:lstStyle/>
          <a:p>
            <a:pPr marL="414772" indent="-414772" eaLnBrk="1">
              <a:buFont typeface="Arial" pitchFamily="34" charset="0"/>
              <a:buChar char="•"/>
              <a:defRPr/>
            </a:pPr>
            <a:r>
              <a:rPr lang="sl-SI" sz="2400" dirty="0"/>
              <a:t>Pomoč pri pridobivanju različnih informacij iz različnih virov, </a:t>
            </a:r>
          </a:p>
          <a:p>
            <a:pPr marL="414772" indent="-414772" eaLnBrk="1">
              <a:buFont typeface="Arial" pitchFamily="34" charset="0"/>
              <a:buChar char="•"/>
              <a:defRPr/>
            </a:pPr>
            <a:r>
              <a:rPr lang="sl-SI" sz="2400" dirty="0"/>
              <a:t>dovoljenje, zaupanje, da se devetošolec sam odloči in izbere, po kateri poti bo nadaljeval šolanje,</a:t>
            </a:r>
          </a:p>
          <a:p>
            <a:pPr marL="414772" indent="-414772" eaLnBrk="1">
              <a:buFont typeface="Arial" pitchFamily="34" charset="0"/>
              <a:buChar char="•"/>
              <a:defRPr/>
            </a:pPr>
            <a:r>
              <a:rPr lang="sl-SI" altLang="sl-SI" sz="2400" dirty="0"/>
              <a:t>izbira programa, </a:t>
            </a:r>
            <a:r>
              <a:rPr lang="sl-SI" altLang="sl-SI" sz="2400" u="sng" dirty="0"/>
              <a:t>ki ga zmore </a:t>
            </a:r>
            <a:r>
              <a:rPr lang="sl-SI" altLang="sl-SI" sz="2400" dirty="0"/>
              <a:t>in </a:t>
            </a:r>
            <a:r>
              <a:rPr lang="sl-SI" altLang="sl-SI" sz="2400" u="sng" dirty="0"/>
              <a:t>ki ga zanima</a:t>
            </a:r>
            <a:r>
              <a:rPr lang="sl-SI" altLang="sl-SI" sz="2400" dirty="0"/>
              <a:t>.</a:t>
            </a:r>
          </a:p>
          <a:p>
            <a:pPr marL="0" indent="0" eaLnBrk="1">
              <a:defRPr/>
            </a:pPr>
            <a:endParaRPr lang="sl-SI" sz="1814" dirty="0"/>
          </a:p>
          <a:p>
            <a:pPr>
              <a:defRPr/>
            </a:pPr>
            <a:endParaRPr lang="sl-SI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835" y="4219050"/>
            <a:ext cx="3266263" cy="19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958" y="4219050"/>
            <a:ext cx="3462123" cy="19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3866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01258" y="1668416"/>
            <a:ext cx="6466114" cy="3415937"/>
          </a:xfrm>
        </p:spPr>
        <p:txBody>
          <a:bodyPr>
            <a:noAutofit/>
          </a:bodyPr>
          <a:lstStyle/>
          <a:p>
            <a:pPr algn="ctr"/>
            <a:r>
              <a:rPr lang="sl-SI" sz="3600" dirty="0"/>
              <a:t>Hvala za pozornost!</a:t>
            </a:r>
          </a:p>
          <a:p>
            <a:pPr algn="ctr"/>
            <a:endParaRPr lang="sl-SI" sz="3600" dirty="0"/>
          </a:p>
          <a:p>
            <a:pPr algn="ctr"/>
            <a:endParaRPr lang="sl-SI" dirty="0"/>
          </a:p>
          <a:p>
            <a:pPr algn="ctr"/>
            <a:r>
              <a:rPr lang="sl-SI" sz="2800" dirty="0"/>
              <a:t>Na voljo sem vam </a:t>
            </a:r>
          </a:p>
          <a:p>
            <a:pPr algn="ctr"/>
            <a:r>
              <a:rPr lang="sl-SI" sz="2800" dirty="0"/>
              <a:t>prek e-pošte: </a:t>
            </a:r>
            <a:r>
              <a:rPr lang="sl-SI" sz="2800" dirty="0">
                <a:solidFill>
                  <a:srgbClr val="002060"/>
                </a:solidFill>
                <a:hlinkClick r:id="rId2"/>
              </a:rPr>
              <a:t>teja.stefancic@os-naklo.si</a:t>
            </a:r>
            <a:endParaRPr lang="sl-SI" sz="2800" dirty="0">
              <a:solidFill>
                <a:srgbClr val="002060"/>
              </a:solidFill>
            </a:endParaRPr>
          </a:p>
          <a:p>
            <a:pPr algn="ctr"/>
            <a:r>
              <a:rPr lang="sl-SI" sz="2800" dirty="0"/>
              <a:t>in telefona: </a:t>
            </a:r>
            <a:r>
              <a:rPr lang="sl-SI" sz="2800" dirty="0" smtClean="0"/>
              <a:t>(04) </a:t>
            </a:r>
            <a:r>
              <a:rPr lang="sl-SI" sz="2800" dirty="0"/>
              <a:t>277 01 16</a:t>
            </a:r>
          </a:p>
          <a:p>
            <a:pPr algn="ctr"/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87157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10177"/>
              </p:ext>
            </p:extLst>
          </p:nvPr>
        </p:nvGraphicFramePr>
        <p:xfrm>
          <a:off x="415637" y="335003"/>
          <a:ext cx="11471565" cy="61946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9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28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l-SI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 </a:t>
                      </a:r>
                      <a:r>
                        <a:rPr lang="sl-SI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DEVETOŠOLCEV </a:t>
                      </a:r>
                      <a:r>
                        <a:rPr lang="sl-SI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sl-SI" sz="20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 RAZPISANIH MEST za š. l. 23/24</a:t>
                      </a:r>
                      <a:endParaRPr lang="sl-SI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sl-SI" sz="1600" dirty="0">
                        <a:solidFill>
                          <a:srgbClr val="CB05A1"/>
                        </a:solidFill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46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Regija</a:t>
                      </a:r>
                      <a:endParaRPr lang="sl-S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2022/23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Razlika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 MEST 23/24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Gorenjska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Goriška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434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Jugovzhodna Slovenija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Koroška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Primorsko</a:t>
                      </a:r>
                      <a:r>
                        <a:rPr lang="sl-SI" sz="16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notranjska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Obalno-Kraška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Osrednjeslovenska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Podravska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419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Pomurska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Savinjska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Posavska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i="0" u="none" strike="noStrike" kern="1200" dirty="0"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Zasavska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SKUPAJ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19.881</a:t>
                      </a:r>
                      <a:endParaRPr lang="sl-S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21.571</a:t>
                      </a:r>
                    </a:p>
                  </a:txBody>
                  <a:tcPr marL="9525" marR="9525" marT="9525" marB="0" anchor="b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+ 1.690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25.560</a:t>
                      </a:r>
                      <a:r>
                        <a:rPr lang="sl-SI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200" b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(lani 25.198)</a:t>
                      </a:r>
                      <a:endParaRPr lang="sl-SI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Elipsa 4"/>
          <p:cNvSpPr/>
          <p:nvPr/>
        </p:nvSpPr>
        <p:spPr>
          <a:xfrm>
            <a:off x="122844" y="1159164"/>
            <a:ext cx="11846560" cy="531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756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8437" y="1334135"/>
            <a:ext cx="5519420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Namere učencev 9. razredov</a:t>
            </a:r>
            <a:br>
              <a:rPr lang="sl-SI" dirty="0">
                <a:solidFill>
                  <a:srgbClr val="002060"/>
                </a:solidFill>
              </a:rPr>
            </a:br>
            <a:r>
              <a:rPr lang="sl-SI" dirty="0">
                <a:solidFill>
                  <a:srgbClr val="002060"/>
                </a:solidFill>
              </a:rPr>
              <a:t>glede na raven izobraževanja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34570" t="47393" r="27754" b="15357"/>
          <a:stretch/>
        </p:blipFill>
        <p:spPr>
          <a:xfrm>
            <a:off x="243839" y="2906493"/>
            <a:ext cx="5809518" cy="323088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053357" y="3675160"/>
            <a:ext cx="2978883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250"/>
              </a:spcBef>
            </a:pPr>
            <a:r>
              <a:rPr lang="sl-SI" sz="1600" b="1" dirty="0"/>
              <a:t>ne nadaljuje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še ne ve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srednja šola v tujini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nižje poklicno izobraževanje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srednje poklicno izobraževanje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srednje strokovno izobraževanje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gimnazija </a:t>
            </a:r>
          </a:p>
          <a:p>
            <a:pPr>
              <a:spcBef>
                <a:spcPts val="250"/>
              </a:spcBef>
            </a:pPr>
            <a:endParaRPr lang="sl-SI" sz="800" dirty="0"/>
          </a:p>
          <a:p>
            <a:pPr>
              <a:spcBef>
                <a:spcPts val="250"/>
              </a:spcBef>
            </a:pPr>
            <a:r>
              <a:rPr lang="sl-SI" sz="1400" dirty="0"/>
              <a:t>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522931"/>
            <a:ext cx="3982719" cy="33050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36579" t="36166" r="33288" b="31323"/>
          <a:stretch/>
        </p:blipFill>
        <p:spPr>
          <a:xfrm>
            <a:off x="243839" y="2793038"/>
            <a:ext cx="5510798" cy="334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7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4165" y="1133996"/>
            <a:ext cx="9740226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Delež namer učencev na gimnazijskih programih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8204" t="42148" r="23487" b="27604"/>
          <a:stretch/>
        </p:blipFill>
        <p:spPr>
          <a:xfrm>
            <a:off x="1564640" y="2101763"/>
            <a:ext cx="8900160" cy="39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9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Največkrat</a:t>
            </a:r>
            <a:r>
              <a:rPr lang="sl-SI" dirty="0">
                <a:solidFill>
                  <a:srgbClr val="002060"/>
                </a:solidFill>
              </a:rPr>
              <a:t> izbrani programi v nižjem in srednjem poklicnem izobraževanju</a:t>
            </a:r>
          </a:p>
        </p:txBody>
      </p:sp>
      <p:graphicFrame>
        <p:nvGraphicFramePr>
          <p:cNvPr id="7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630787"/>
              </p:ext>
            </p:extLst>
          </p:nvPr>
        </p:nvGraphicFramePr>
        <p:xfrm>
          <a:off x="4248944" y="2048588"/>
          <a:ext cx="3313112" cy="3378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4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Frizer</a:t>
                      </a: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2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Avtoserviser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Računalnikar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2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Mehatronik</a:t>
                      </a: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operater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Elektrikar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Mizar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Bolničar-negovalec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Slaščičar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Trgovec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9896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ti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7156</TotalTime>
  <Words>3559</Words>
  <Application>Microsoft Office PowerPoint</Application>
  <PresentationFormat>Širokozaslonsko</PresentationFormat>
  <Paragraphs>791</Paragraphs>
  <Slides>52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13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52</vt:i4>
      </vt:variant>
    </vt:vector>
  </HeadingPairs>
  <TitlesOfParts>
    <vt:vector size="67" baseType="lpstr">
      <vt:lpstr>Microsoft YaHei</vt:lpstr>
      <vt:lpstr>Arial</vt:lpstr>
      <vt:lpstr>Arial Narrow</vt:lpstr>
      <vt:lpstr>Arial Unicode MS</vt:lpstr>
      <vt:lpstr>Calibri</vt:lpstr>
      <vt:lpstr>Century Gothic</vt:lpstr>
      <vt:lpstr>Franklin Gothic Book</vt:lpstr>
      <vt:lpstr>Franklin Gothic Medium</vt:lpstr>
      <vt:lpstr>Garamond</vt:lpstr>
      <vt:lpstr>Times New Roman</vt:lpstr>
      <vt:lpstr>Trebuchet MS</vt:lpstr>
      <vt:lpstr>Tunga</vt:lpstr>
      <vt:lpstr>Wingdings</vt:lpstr>
      <vt:lpstr>1_Default Design</vt:lpstr>
      <vt:lpstr>Koti</vt:lpstr>
      <vt:lpstr>PowerPointova predstavitev</vt:lpstr>
      <vt:lpstr>Kje Najti informacije</vt:lpstr>
      <vt:lpstr>KARIERNO SREDIŠČE</vt:lpstr>
      <vt:lpstr>Informativni dnevi</vt:lpstr>
      <vt:lpstr>Razpisana mesta za vpis</vt:lpstr>
      <vt:lpstr>PowerPointova predstavitev</vt:lpstr>
      <vt:lpstr>Namere učencev 9. razredov glede na raven izobraževanja</vt:lpstr>
      <vt:lpstr>Delež namer učencev na gimnazijskih programih</vt:lpstr>
      <vt:lpstr>NAMERE: Največkrat izbrani programi v nižjem in srednjem poklicnem izobraževanju</vt:lpstr>
      <vt:lpstr>NAMERE: Najmanjkrat izbrani programi v nižjem in srednjem poklicnem izobraževanju</vt:lpstr>
      <vt:lpstr>NAMERE: Največkrat izbrani programi v srednjem strokovnem izobraževanju</vt:lpstr>
      <vt:lpstr>NAMERE: Najmanjkrat izbrani programi v srednjem strokovnem izobraževanju</vt:lpstr>
      <vt:lpstr>razpis za vpis 2023/2024    Objavljen na spletni strani ministrstva</vt:lpstr>
      <vt:lpstr>PowerPointova predstavitev</vt:lpstr>
      <vt:lpstr>PowerPointova predstavitev</vt:lpstr>
      <vt:lpstr>PowerPointova predstavitev</vt:lpstr>
      <vt:lpstr>SREDNJE STROKOVNO IZOBRAŽEVANJE (4-LETNO) V GORENJSKI REGIJI </vt:lpstr>
      <vt:lpstr>SPLOŠNO SREDNJE IZOBRAŽEVANJE (GIMNAZIJE) V GORENJSKI REGIJI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Razpis za vpis v dijaške domove</vt:lpstr>
      <vt:lpstr>POKLICNI BAROMETER (primanjkljaj, ravnovesje in presežek kadra v prihodnosti)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Gibanje registrirane brezposelnosti</vt:lpstr>
      <vt:lpstr>Stopnja registrirane brezposelnosti po statističnih regijah, OKTOBER 2022 </vt:lpstr>
      <vt:lpstr>Stopnja brezposelnosti mladih, 15-24 let (vir: LFS, Eurostat)</vt:lpstr>
      <vt:lpstr>Stopnja brezposelnosti mladih, 15-24 let, v državah članicah EU-27, 2. četrtletje 2022  (vir: LFS, Eurostat)</vt:lpstr>
      <vt:lpstr>Kako do odločitve,  ki bo najboljša?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Teja Štefančič</cp:lastModifiedBy>
  <cp:revision>824</cp:revision>
  <cp:lastPrinted>2019-02-01T13:12:06Z</cp:lastPrinted>
  <dcterms:created xsi:type="dcterms:W3CDTF">2018-01-26T12:01:52Z</dcterms:created>
  <dcterms:modified xsi:type="dcterms:W3CDTF">2023-02-01T08:41:40Z</dcterms:modified>
</cp:coreProperties>
</file>